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56" r:id="rId2"/>
    <p:sldId id="257" r:id="rId3"/>
    <p:sldId id="258" r:id="rId4"/>
    <p:sldId id="260" r:id="rId5"/>
    <p:sldId id="261" r:id="rId6"/>
    <p:sldId id="259" r:id="rId7"/>
    <p:sldId id="263" r:id="rId8"/>
    <p:sldId id="266" r:id="rId9"/>
    <p:sldId id="414" r:id="rId10"/>
    <p:sldId id="413" r:id="rId11"/>
    <p:sldId id="417" r:id="rId12"/>
    <p:sldId id="412" r:id="rId13"/>
    <p:sldId id="415" r:id="rId14"/>
    <p:sldId id="416" r:id="rId15"/>
    <p:sldId id="4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0D6C346-B06D-4D95-B528-B9DC914A140F}" type="doc">
      <dgm:prSet loTypeId="urn:microsoft.com/office/officeart/2005/8/layout/hierarchy2" loCatId="hierarchy" qsTypeId="urn:microsoft.com/office/officeart/2005/8/quickstyle/simple1" qsCatId="simple" csTypeId="urn:microsoft.com/office/officeart/2005/8/colors/accent6_1" csCatId="accent6" phldr="1"/>
      <dgm:spPr/>
      <dgm:t>
        <a:bodyPr/>
        <a:lstStyle/>
        <a:p>
          <a:endParaRPr lang="zh-CN" altLang="en-US"/>
        </a:p>
      </dgm:t>
    </dgm:pt>
    <dgm:pt modelId="{88EC54AE-D2A4-4F3D-BF82-757CD75BC6D3}">
      <dgm:prSet phldrT="[文本]"/>
      <dgm:spPr>
        <a:noFill/>
      </dgm:spPr>
      <dgm:t>
        <a:bodyPr/>
        <a:lstStyle/>
        <a:p>
          <a:r>
            <a:rPr lang="zh-CN" altLang="en-US" dirty="0"/>
            <a:t>学习方向</a:t>
          </a:r>
          <a:endParaRPr lang="en-US" altLang="zh-CN" dirty="0"/>
        </a:p>
      </dgm:t>
    </dgm:pt>
    <dgm:pt modelId="{8F6F46E4-8E9E-4DC5-8D11-AFD7C732354E}" type="parTrans" cxnId="{5F252A9F-2B06-430D-B0E9-6C3C6FCDA137}">
      <dgm:prSet/>
      <dgm:spPr/>
      <dgm:t>
        <a:bodyPr/>
        <a:lstStyle/>
        <a:p>
          <a:endParaRPr lang="zh-CN" altLang="en-US"/>
        </a:p>
      </dgm:t>
    </dgm:pt>
    <dgm:pt modelId="{D8357C7B-6E99-478B-B429-2811DF3936F2}" type="sibTrans" cxnId="{5F252A9F-2B06-430D-B0E9-6C3C6FCDA137}">
      <dgm:prSet/>
      <dgm:spPr/>
      <dgm:t>
        <a:bodyPr/>
        <a:lstStyle/>
        <a:p>
          <a:endParaRPr lang="zh-CN" altLang="en-US"/>
        </a:p>
      </dgm:t>
    </dgm:pt>
    <dgm:pt modelId="{5BC074E7-31B7-42A5-8AC5-EE0014E1E2F7}">
      <dgm:prSet phldrT="[文本]"/>
      <dgm:spPr>
        <a:noFill/>
      </dgm:spPr>
      <dgm:t>
        <a:bodyPr/>
        <a:lstStyle/>
        <a:p>
          <a:r>
            <a:rPr lang="zh-CN" altLang="en-US" dirty="0"/>
            <a:t>后台开发</a:t>
          </a:r>
        </a:p>
      </dgm:t>
    </dgm:pt>
    <dgm:pt modelId="{E087240D-AC53-4330-8A0E-7A2315CDDEA1}" type="parTrans" cxnId="{4249B77B-2E3D-489D-87C2-19C05AAC24B3}">
      <dgm:prSet/>
      <dgm:spPr/>
      <dgm:t>
        <a:bodyPr/>
        <a:lstStyle/>
        <a:p>
          <a:endParaRPr lang="zh-CN" altLang="en-US"/>
        </a:p>
      </dgm:t>
    </dgm:pt>
    <dgm:pt modelId="{CC23C807-CAB5-49F7-AC27-575D46923E7E}" type="sibTrans" cxnId="{4249B77B-2E3D-489D-87C2-19C05AAC24B3}">
      <dgm:prSet/>
      <dgm:spPr/>
      <dgm:t>
        <a:bodyPr/>
        <a:lstStyle/>
        <a:p>
          <a:endParaRPr lang="zh-CN" altLang="en-US"/>
        </a:p>
      </dgm:t>
    </dgm:pt>
    <dgm:pt modelId="{8BB46DA3-A11B-4D86-BB4C-BD32CCD1C703}">
      <dgm:prSet phldrT="[文本]"/>
      <dgm:spPr>
        <a:noFill/>
      </dgm:spPr>
      <dgm:t>
        <a:bodyPr/>
        <a:lstStyle/>
        <a:p>
          <a:r>
            <a:rPr lang="zh-CN" altLang="en-US" dirty="0"/>
            <a:t>前端开发</a:t>
          </a:r>
        </a:p>
      </dgm:t>
    </dgm:pt>
    <dgm:pt modelId="{75913128-BD6F-4B42-BE7C-F37F3F20F122}" type="parTrans" cxnId="{67FD843F-2617-449C-A77D-ADC8957BD1AF}">
      <dgm:prSet/>
      <dgm:spPr/>
      <dgm:t>
        <a:bodyPr/>
        <a:lstStyle/>
        <a:p>
          <a:endParaRPr lang="zh-CN" altLang="en-US"/>
        </a:p>
      </dgm:t>
    </dgm:pt>
    <dgm:pt modelId="{0B9AA4AD-5815-4E02-AD32-5BFE5650351D}" type="sibTrans" cxnId="{67FD843F-2617-449C-A77D-ADC8957BD1AF}">
      <dgm:prSet/>
      <dgm:spPr/>
      <dgm:t>
        <a:bodyPr/>
        <a:lstStyle/>
        <a:p>
          <a:endParaRPr lang="zh-CN" altLang="en-US"/>
        </a:p>
      </dgm:t>
    </dgm:pt>
    <dgm:pt modelId="{DF56EA72-BD77-40BA-AC57-B89F3CB1D1C1}">
      <dgm:prSet phldrT="[文本]"/>
      <dgm:spPr>
        <a:noFill/>
      </dgm:spPr>
      <dgm:t>
        <a:bodyPr/>
        <a:lstStyle/>
        <a:p>
          <a:r>
            <a:rPr lang="zh-CN" altLang="en-US" dirty="0"/>
            <a:t>人工智能</a:t>
          </a:r>
        </a:p>
      </dgm:t>
    </dgm:pt>
    <dgm:pt modelId="{E16610FF-AD4A-435C-A797-3AF543C8640B}" type="sibTrans" cxnId="{4605EF25-87C8-4BFF-BDD0-6B5CDBC0D627}">
      <dgm:prSet/>
      <dgm:spPr/>
      <dgm:t>
        <a:bodyPr/>
        <a:lstStyle/>
        <a:p>
          <a:endParaRPr lang="zh-CN" altLang="en-US"/>
        </a:p>
      </dgm:t>
    </dgm:pt>
    <dgm:pt modelId="{CB83AD0C-F184-4D33-953E-D4E4CE3F91DB}" type="parTrans" cxnId="{4605EF25-87C8-4BFF-BDD0-6B5CDBC0D627}">
      <dgm:prSet/>
      <dgm:spPr/>
      <dgm:t>
        <a:bodyPr/>
        <a:lstStyle/>
        <a:p>
          <a:endParaRPr lang="zh-CN" altLang="en-US"/>
        </a:p>
      </dgm:t>
    </dgm:pt>
    <dgm:pt modelId="{D08A4D48-448F-4F2A-8F5B-B395DC261AB6}">
      <dgm:prSet/>
      <dgm:spPr>
        <a:noFill/>
      </dgm:spPr>
      <dgm:t>
        <a:bodyPr/>
        <a:lstStyle/>
        <a:p>
          <a:r>
            <a:rPr lang="en-US" altLang="zh-CN" dirty="0"/>
            <a:t>C++</a:t>
          </a:r>
          <a:r>
            <a:rPr lang="zh-CN" altLang="en-US" dirty="0"/>
            <a:t>算法</a:t>
          </a:r>
        </a:p>
      </dgm:t>
    </dgm:pt>
    <dgm:pt modelId="{B4351763-C1C8-4AA9-8290-114D3437FF5D}" type="sibTrans" cxnId="{1EFE6EC9-810A-4106-A751-E607AB817552}">
      <dgm:prSet/>
      <dgm:spPr/>
      <dgm:t>
        <a:bodyPr/>
        <a:lstStyle/>
        <a:p>
          <a:endParaRPr lang="zh-CN" altLang="en-US"/>
        </a:p>
      </dgm:t>
    </dgm:pt>
    <dgm:pt modelId="{3FE4B74A-A03A-4821-918D-4A8BCA4234BB}" type="parTrans" cxnId="{1EFE6EC9-810A-4106-A751-E607AB817552}">
      <dgm:prSet/>
      <dgm:spPr/>
      <dgm:t>
        <a:bodyPr/>
        <a:lstStyle/>
        <a:p>
          <a:endParaRPr lang="zh-CN" altLang="en-US"/>
        </a:p>
      </dgm:t>
    </dgm:pt>
    <dgm:pt modelId="{C7E20543-340B-413A-8D1B-3ED73B6F96F6}" type="pres">
      <dgm:prSet presAssocID="{00D6C346-B06D-4D95-B528-B9DC914A140F}" presName="diagram" presStyleCnt="0">
        <dgm:presLayoutVars>
          <dgm:chPref val="1"/>
          <dgm:dir/>
          <dgm:animOne val="branch"/>
          <dgm:animLvl val="lvl"/>
          <dgm:resizeHandles val="exact"/>
        </dgm:presLayoutVars>
      </dgm:prSet>
      <dgm:spPr/>
    </dgm:pt>
    <dgm:pt modelId="{142B90F5-E777-4C20-98B3-5E316B373D2B}" type="pres">
      <dgm:prSet presAssocID="{88EC54AE-D2A4-4F3D-BF82-757CD75BC6D3}" presName="root1" presStyleCnt="0"/>
      <dgm:spPr/>
    </dgm:pt>
    <dgm:pt modelId="{0C019A5B-5467-49AC-A431-048BA3AFCC97}" type="pres">
      <dgm:prSet presAssocID="{88EC54AE-D2A4-4F3D-BF82-757CD75BC6D3}" presName="LevelOneTextNode" presStyleLbl="node0" presStyleIdx="0" presStyleCnt="1">
        <dgm:presLayoutVars>
          <dgm:chPref val="3"/>
        </dgm:presLayoutVars>
      </dgm:prSet>
      <dgm:spPr/>
    </dgm:pt>
    <dgm:pt modelId="{F721D0E0-D6F6-4568-BF2F-BB76465AB947}" type="pres">
      <dgm:prSet presAssocID="{88EC54AE-D2A4-4F3D-BF82-757CD75BC6D3}" presName="level2hierChild" presStyleCnt="0"/>
      <dgm:spPr/>
    </dgm:pt>
    <dgm:pt modelId="{B11F6CA1-405C-4D75-BB98-29AA1A76A32C}" type="pres">
      <dgm:prSet presAssocID="{E087240D-AC53-4330-8A0E-7A2315CDDEA1}" presName="conn2-1" presStyleLbl="parChTrans1D2" presStyleIdx="0" presStyleCnt="4"/>
      <dgm:spPr/>
    </dgm:pt>
    <dgm:pt modelId="{0DD8DCD0-86AB-4906-81B5-0CB758BA9FEE}" type="pres">
      <dgm:prSet presAssocID="{E087240D-AC53-4330-8A0E-7A2315CDDEA1}" presName="connTx" presStyleLbl="parChTrans1D2" presStyleIdx="0" presStyleCnt="4"/>
      <dgm:spPr/>
    </dgm:pt>
    <dgm:pt modelId="{7AB6A12B-FE12-4D29-B805-3030E0313984}" type="pres">
      <dgm:prSet presAssocID="{5BC074E7-31B7-42A5-8AC5-EE0014E1E2F7}" presName="root2" presStyleCnt="0"/>
      <dgm:spPr/>
    </dgm:pt>
    <dgm:pt modelId="{BD16849A-B453-4FBA-87E0-64B19461D33E}" type="pres">
      <dgm:prSet presAssocID="{5BC074E7-31B7-42A5-8AC5-EE0014E1E2F7}" presName="LevelTwoTextNode" presStyleLbl="node2" presStyleIdx="0" presStyleCnt="4">
        <dgm:presLayoutVars>
          <dgm:chPref val="3"/>
        </dgm:presLayoutVars>
      </dgm:prSet>
      <dgm:spPr/>
    </dgm:pt>
    <dgm:pt modelId="{0C501F4B-14F2-45C5-886C-0709A17F2631}" type="pres">
      <dgm:prSet presAssocID="{5BC074E7-31B7-42A5-8AC5-EE0014E1E2F7}" presName="level3hierChild" presStyleCnt="0"/>
      <dgm:spPr/>
    </dgm:pt>
    <dgm:pt modelId="{9D4B1DED-F0DE-4DB9-B631-B866489EA8B2}" type="pres">
      <dgm:prSet presAssocID="{3FE4B74A-A03A-4821-918D-4A8BCA4234BB}" presName="conn2-1" presStyleLbl="parChTrans1D2" presStyleIdx="1" presStyleCnt="4"/>
      <dgm:spPr/>
    </dgm:pt>
    <dgm:pt modelId="{919A0813-5130-49A9-B5D1-28E6A2D72A25}" type="pres">
      <dgm:prSet presAssocID="{3FE4B74A-A03A-4821-918D-4A8BCA4234BB}" presName="connTx" presStyleLbl="parChTrans1D2" presStyleIdx="1" presStyleCnt="4"/>
      <dgm:spPr/>
    </dgm:pt>
    <dgm:pt modelId="{BA527F7C-4C58-4189-B795-A74613F1D819}" type="pres">
      <dgm:prSet presAssocID="{D08A4D48-448F-4F2A-8F5B-B395DC261AB6}" presName="root2" presStyleCnt="0"/>
      <dgm:spPr/>
    </dgm:pt>
    <dgm:pt modelId="{C145250F-F2F3-4F2B-8F95-7AE1E44B5A82}" type="pres">
      <dgm:prSet presAssocID="{D08A4D48-448F-4F2A-8F5B-B395DC261AB6}" presName="LevelTwoTextNode" presStyleLbl="node2" presStyleIdx="1" presStyleCnt="4">
        <dgm:presLayoutVars>
          <dgm:chPref val="3"/>
        </dgm:presLayoutVars>
      </dgm:prSet>
      <dgm:spPr/>
    </dgm:pt>
    <dgm:pt modelId="{2B3EF089-5604-4718-9A96-847FA6DE9AF9}" type="pres">
      <dgm:prSet presAssocID="{D08A4D48-448F-4F2A-8F5B-B395DC261AB6}" presName="level3hierChild" presStyleCnt="0"/>
      <dgm:spPr/>
    </dgm:pt>
    <dgm:pt modelId="{A6E5F749-4BAC-42F9-81E9-B744821CC868}" type="pres">
      <dgm:prSet presAssocID="{CB83AD0C-F184-4D33-953E-D4E4CE3F91DB}" presName="conn2-1" presStyleLbl="parChTrans1D2" presStyleIdx="2" presStyleCnt="4"/>
      <dgm:spPr/>
    </dgm:pt>
    <dgm:pt modelId="{81F7EC49-FDC8-4996-A641-F464CE2CD141}" type="pres">
      <dgm:prSet presAssocID="{CB83AD0C-F184-4D33-953E-D4E4CE3F91DB}" presName="connTx" presStyleLbl="parChTrans1D2" presStyleIdx="2" presStyleCnt="4"/>
      <dgm:spPr/>
    </dgm:pt>
    <dgm:pt modelId="{597659EC-0779-4494-B305-B8BAE8268209}" type="pres">
      <dgm:prSet presAssocID="{DF56EA72-BD77-40BA-AC57-B89F3CB1D1C1}" presName="root2" presStyleCnt="0"/>
      <dgm:spPr/>
    </dgm:pt>
    <dgm:pt modelId="{7C5E04DE-A72A-4E04-A311-3997CA0D34E3}" type="pres">
      <dgm:prSet presAssocID="{DF56EA72-BD77-40BA-AC57-B89F3CB1D1C1}" presName="LevelTwoTextNode" presStyleLbl="node2" presStyleIdx="2" presStyleCnt="4">
        <dgm:presLayoutVars>
          <dgm:chPref val="3"/>
        </dgm:presLayoutVars>
      </dgm:prSet>
      <dgm:spPr/>
    </dgm:pt>
    <dgm:pt modelId="{A2FB399C-8BD5-40DA-8E53-6E6CA7A3CF28}" type="pres">
      <dgm:prSet presAssocID="{DF56EA72-BD77-40BA-AC57-B89F3CB1D1C1}" presName="level3hierChild" presStyleCnt="0"/>
      <dgm:spPr/>
    </dgm:pt>
    <dgm:pt modelId="{8C36EB96-6267-4FE5-9135-C50C142A6B23}" type="pres">
      <dgm:prSet presAssocID="{75913128-BD6F-4B42-BE7C-F37F3F20F122}" presName="conn2-1" presStyleLbl="parChTrans1D2" presStyleIdx="3" presStyleCnt="4"/>
      <dgm:spPr/>
    </dgm:pt>
    <dgm:pt modelId="{5C55BB0D-6454-4FB7-9994-039030C55854}" type="pres">
      <dgm:prSet presAssocID="{75913128-BD6F-4B42-BE7C-F37F3F20F122}" presName="connTx" presStyleLbl="parChTrans1D2" presStyleIdx="3" presStyleCnt="4"/>
      <dgm:spPr/>
    </dgm:pt>
    <dgm:pt modelId="{D9395880-7989-4C93-868F-DD7D2FD16AB9}" type="pres">
      <dgm:prSet presAssocID="{8BB46DA3-A11B-4D86-BB4C-BD32CCD1C703}" presName="root2" presStyleCnt="0"/>
      <dgm:spPr/>
    </dgm:pt>
    <dgm:pt modelId="{061A71F3-3957-4493-BA79-BCF84DAB899C}" type="pres">
      <dgm:prSet presAssocID="{8BB46DA3-A11B-4D86-BB4C-BD32CCD1C703}" presName="LevelTwoTextNode" presStyleLbl="node2" presStyleIdx="3" presStyleCnt="4">
        <dgm:presLayoutVars>
          <dgm:chPref val="3"/>
        </dgm:presLayoutVars>
      </dgm:prSet>
      <dgm:spPr/>
    </dgm:pt>
    <dgm:pt modelId="{FF10E1F8-4D4A-45CA-B57D-8988D63FBD18}" type="pres">
      <dgm:prSet presAssocID="{8BB46DA3-A11B-4D86-BB4C-BD32CCD1C703}" presName="level3hierChild" presStyleCnt="0"/>
      <dgm:spPr/>
    </dgm:pt>
  </dgm:ptLst>
  <dgm:cxnLst>
    <dgm:cxn modelId="{4605EF25-87C8-4BFF-BDD0-6B5CDBC0D627}" srcId="{88EC54AE-D2A4-4F3D-BF82-757CD75BC6D3}" destId="{DF56EA72-BD77-40BA-AC57-B89F3CB1D1C1}" srcOrd="2" destOrd="0" parTransId="{CB83AD0C-F184-4D33-953E-D4E4CE3F91DB}" sibTransId="{E16610FF-AD4A-435C-A797-3AF543C8640B}"/>
    <dgm:cxn modelId="{7A29C539-AAC7-4596-8242-04EDE18BF630}" type="presOf" srcId="{75913128-BD6F-4B42-BE7C-F37F3F20F122}" destId="{8C36EB96-6267-4FE5-9135-C50C142A6B23}" srcOrd="0" destOrd="0" presId="urn:microsoft.com/office/officeart/2005/8/layout/hierarchy2"/>
    <dgm:cxn modelId="{67FD843F-2617-449C-A77D-ADC8957BD1AF}" srcId="{88EC54AE-D2A4-4F3D-BF82-757CD75BC6D3}" destId="{8BB46DA3-A11B-4D86-BB4C-BD32CCD1C703}" srcOrd="3" destOrd="0" parTransId="{75913128-BD6F-4B42-BE7C-F37F3F20F122}" sibTransId="{0B9AA4AD-5815-4E02-AD32-5BFE5650351D}"/>
    <dgm:cxn modelId="{A95EC762-67A0-43E8-A656-76B7767BC062}" type="presOf" srcId="{E087240D-AC53-4330-8A0E-7A2315CDDEA1}" destId="{0DD8DCD0-86AB-4906-81B5-0CB758BA9FEE}" srcOrd="1" destOrd="0" presId="urn:microsoft.com/office/officeart/2005/8/layout/hierarchy2"/>
    <dgm:cxn modelId="{704E7455-54B1-4FA4-BE33-8FA06677E32F}" type="presOf" srcId="{E087240D-AC53-4330-8A0E-7A2315CDDEA1}" destId="{B11F6CA1-405C-4D75-BB98-29AA1A76A32C}" srcOrd="0" destOrd="0" presId="urn:microsoft.com/office/officeart/2005/8/layout/hierarchy2"/>
    <dgm:cxn modelId="{B6E1A47B-6C86-4C13-8F6F-744ECF62DCCA}" type="presOf" srcId="{DF56EA72-BD77-40BA-AC57-B89F3CB1D1C1}" destId="{7C5E04DE-A72A-4E04-A311-3997CA0D34E3}" srcOrd="0" destOrd="0" presId="urn:microsoft.com/office/officeart/2005/8/layout/hierarchy2"/>
    <dgm:cxn modelId="{4249B77B-2E3D-489D-87C2-19C05AAC24B3}" srcId="{88EC54AE-D2A4-4F3D-BF82-757CD75BC6D3}" destId="{5BC074E7-31B7-42A5-8AC5-EE0014E1E2F7}" srcOrd="0" destOrd="0" parTransId="{E087240D-AC53-4330-8A0E-7A2315CDDEA1}" sibTransId="{CC23C807-CAB5-49F7-AC27-575D46923E7E}"/>
    <dgm:cxn modelId="{B2614C9E-9AB2-4CEC-9E0F-1C5EAF32D795}" type="presOf" srcId="{5BC074E7-31B7-42A5-8AC5-EE0014E1E2F7}" destId="{BD16849A-B453-4FBA-87E0-64B19461D33E}" srcOrd="0" destOrd="0" presId="urn:microsoft.com/office/officeart/2005/8/layout/hierarchy2"/>
    <dgm:cxn modelId="{5F252A9F-2B06-430D-B0E9-6C3C6FCDA137}" srcId="{00D6C346-B06D-4D95-B528-B9DC914A140F}" destId="{88EC54AE-D2A4-4F3D-BF82-757CD75BC6D3}" srcOrd="0" destOrd="0" parTransId="{8F6F46E4-8E9E-4DC5-8D11-AFD7C732354E}" sibTransId="{D8357C7B-6E99-478B-B429-2811DF3936F2}"/>
    <dgm:cxn modelId="{296B38A0-4DFB-492F-9D5F-86318177CC61}" type="presOf" srcId="{3FE4B74A-A03A-4821-918D-4A8BCA4234BB}" destId="{9D4B1DED-F0DE-4DB9-B631-B866489EA8B2}" srcOrd="0" destOrd="0" presId="urn:microsoft.com/office/officeart/2005/8/layout/hierarchy2"/>
    <dgm:cxn modelId="{19EE23A5-8DA8-4FB4-8559-0D67F1151DB1}" type="presOf" srcId="{75913128-BD6F-4B42-BE7C-F37F3F20F122}" destId="{5C55BB0D-6454-4FB7-9994-039030C55854}" srcOrd="1" destOrd="0" presId="urn:microsoft.com/office/officeart/2005/8/layout/hierarchy2"/>
    <dgm:cxn modelId="{7B1348A6-E6EF-4044-A6BA-573E839325DB}" type="presOf" srcId="{CB83AD0C-F184-4D33-953E-D4E4CE3F91DB}" destId="{A6E5F749-4BAC-42F9-81E9-B744821CC868}" srcOrd="0" destOrd="0" presId="urn:microsoft.com/office/officeart/2005/8/layout/hierarchy2"/>
    <dgm:cxn modelId="{E9C23FB5-DA8C-41D1-BBFC-A5131D57644A}" type="presOf" srcId="{D08A4D48-448F-4F2A-8F5B-B395DC261AB6}" destId="{C145250F-F2F3-4F2B-8F95-7AE1E44B5A82}" srcOrd="0" destOrd="0" presId="urn:microsoft.com/office/officeart/2005/8/layout/hierarchy2"/>
    <dgm:cxn modelId="{1ACC5FB8-A8F5-4132-93F0-27D65C2CA205}" type="presOf" srcId="{CB83AD0C-F184-4D33-953E-D4E4CE3F91DB}" destId="{81F7EC49-FDC8-4996-A641-F464CE2CD141}" srcOrd="1" destOrd="0" presId="urn:microsoft.com/office/officeart/2005/8/layout/hierarchy2"/>
    <dgm:cxn modelId="{1EFE6EC9-810A-4106-A751-E607AB817552}" srcId="{88EC54AE-D2A4-4F3D-BF82-757CD75BC6D3}" destId="{D08A4D48-448F-4F2A-8F5B-B395DC261AB6}" srcOrd="1" destOrd="0" parTransId="{3FE4B74A-A03A-4821-918D-4A8BCA4234BB}" sibTransId="{B4351763-C1C8-4AA9-8290-114D3437FF5D}"/>
    <dgm:cxn modelId="{460069CB-9868-4F73-8717-5667445075B9}" type="presOf" srcId="{3FE4B74A-A03A-4821-918D-4A8BCA4234BB}" destId="{919A0813-5130-49A9-B5D1-28E6A2D72A25}" srcOrd="1" destOrd="0" presId="urn:microsoft.com/office/officeart/2005/8/layout/hierarchy2"/>
    <dgm:cxn modelId="{983C23E0-D702-4858-9981-9E534A90CEAD}" type="presOf" srcId="{00D6C346-B06D-4D95-B528-B9DC914A140F}" destId="{C7E20543-340B-413A-8D1B-3ED73B6F96F6}" srcOrd="0" destOrd="0" presId="urn:microsoft.com/office/officeart/2005/8/layout/hierarchy2"/>
    <dgm:cxn modelId="{39A6B5E3-4427-48AF-AB1C-6AACF25A2648}" type="presOf" srcId="{88EC54AE-D2A4-4F3D-BF82-757CD75BC6D3}" destId="{0C019A5B-5467-49AC-A431-048BA3AFCC97}" srcOrd="0" destOrd="0" presId="urn:microsoft.com/office/officeart/2005/8/layout/hierarchy2"/>
    <dgm:cxn modelId="{175DC2EA-47B3-417A-A4AF-C570D216D351}" type="presOf" srcId="{8BB46DA3-A11B-4D86-BB4C-BD32CCD1C703}" destId="{061A71F3-3957-4493-BA79-BCF84DAB899C}" srcOrd="0" destOrd="0" presId="urn:microsoft.com/office/officeart/2005/8/layout/hierarchy2"/>
    <dgm:cxn modelId="{2DD448F3-D93D-42EF-9851-8427EDD4E87C}" type="presParOf" srcId="{C7E20543-340B-413A-8D1B-3ED73B6F96F6}" destId="{142B90F5-E777-4C20-98B3-5E316B373D2B}" srcOrd="0" destOrd="0" presId="urn:microsoft.com/office/officeart/2005/8/layout/hierarchy2"/>
    <dgm:cxn modelId="{F3CFDE7F-CB42-4B0D-A270-B46DFF34BE75}" type="presParOf" srcId="{142B90F5-E777-4C20-98B3-5E316B373D2B}" destId="{0C019A5B-5467-49AC-A431-048BA3AFCC97}" srcOrd="0" destOrd="0" presId="urn:microsoft.com/office/officeart/2005/8/layout/hierarchy2"/>
    <dgm:cxn modelId="{261A6724-7658-4CC2-A380-984CD8028B3F}" type="presParOf" srcId="{142B90F5-E777-4C20-98B3-5E316B373D2B}" destId="{F721D0E0-D6F6-4568-BF2F-BB76465AB947}" srcOrd="1" destOrd="0" presId="urn:microsoft.com/office/officeart/2005/8/layout/hierarchy2"/>
    <dgm:cxn modelId="{43905005-B272-40A3-9377-CBEE271A3B68}" type="presParOf" srcId="{F721D0E0-D6F6-4568-BF2F-BB76465AB947}" destId="{B11F6CA1-405C-4D75-BB98-29AA1A76A32C}" srcOrd="0" destOrd="0" presId="urn:microsoft.com/office/officeart/2005/8/layout/hierarchy2"/>
    <dgm:cxn modelId="{FD224F3F-E652-4B1B-B871-75E2CE9FD0CE}" type="presParOf" srcId="{B11F6CA1-405C-4D75-BB98-29AA1A76A32C}" destId="{0DD8DCD0-86AB-4906-81B5-0CB758BA9FEE}" srcOrd="0" destOrd="0" presId="urn:microsoft.com/office/officeart/2005/8/layout/hierarchy2"/>
    <dgm:cxn modelId="{6E90DFB1-8170-4A88-ACA9-ECC9D161E11C}" type="presParOf" srcId="{F721D0E0-D6F6-4568-BF2F-BB76465AB947}" destId="{7AB6A12B-FE12-4D29-B805-3030E0313984}" srcOrd="1" destOrd="0" presId="urn:microsoft.com/office/officeart/2005/8/layout/hierarchy2"/>
    <dgm:cxn modelId="{519F63EB-7E4F-470C-AA9E-06C7C3CE87ED}" type="presParOf" srcId="{7AB6A12B-FE12-4D29-B805-3030E0313984}" destId="{BD16849A-B453-4FBA-87E0-64B19461D33E}" srcOrd="0" destOrd="0" presId="urn:microsoft.com/office/officeart/2005/8/layout/hierarchy2"/>
    <dgm:cxn modelId="{E8A67623-FE68-4613-8200-88DF637232AA}" type="presParOf" srcId="{7AB6A12B-FE12-4D29-B805-3030E0313984}" destId="{0C501F4B-14F2-45C5-886C-0709A17F2631}" srcOrd="1" destOrd="0" presId="urn:microsoft.com/office/officeart/2005/8/layout/hierarchy2"/>
    <dgm:cxn modelId="{3D564682-9EE9-49A6-9191-D7ECD5B3F9E8}" type="presParOf" srcId="{F721D0E0-D6F6-4568-BF2F-BB76465AB947}" destId="{9D4B1DED-F0DE-4DB9-B631-B866489EA8B2}" srcOrd="2" destOrd="0" presId="urn:microsoft.com/office/officeart/2005/8/layout/hierarchy2"/>
    <dgm:cxn modelId="{677E075A-213A-4513-9B04-BB87F61D1F0F}" type="presParOf" srcId="{9D4B1DED-F0DE-4DB9-B631-B866489EA8B2}" destId="{919A0813-5130-49A9-B5D1-28E6A2D72A25}" srcOrd="0" destOrd="0" presId="urn:microsoft.com/office/officeart/2005/8/layout/hierarchy2"/>
    <dgm:cxn modelId="{CF8EDE18-E358-4802-AACC-A325F6BFAE02}" type="presParOf" srcId="{F721D0E0-D6F6-4568-BF2F-BB76465AB947}" destId="{BA527F7C-4C58-4189-B795-A74613F1D819}" srcOrd="3" destOrd="0" presId="urn:microsoft.com/office/officeart/2005/8/layout/hierarchy2"/>
    <dgm:cxn modelId="{F62C3562-990A-409E-8D95-051E04E89D17}" type="presParOf" srcId="{BA527F7C-4C58-4189-B795-A74613F1D819}" destId="{C145250F-F2F3-4F2B-8F95-7AE1E44B5A82}" srcOrd="0" destOrd="0" presId="urn:microsoft.com/office/officeart/2005/8/layout/hierarchy2"/>
    <dgm:cxn modelId="{4F753901-BF0A-413C-8312-DFB46646C598}" type="presParOf" srcId="{BA527F7C-4C58-4189-B795-A74613F1D819}" destId="{2B3EF089-5604-4718-9A96-847FA6DE9AF9}" srcOrd="1" destOrd="0" presId="urn:microsoft.com/office/officeart/2005/8/layout/hierarchy2"/>
    <dgm:cxn modelId="{F21D5011-A247-429C-AE44-BAA97E33A40A}" type="presParOf" srcId="{F721D0E0-D6F6-4568-BF2F-BB76465AB947}" destId="{A6E5F749-4BAC-42F9-81E9-B744821CC868}" srcOrd="4" destOrd="0" presId="urn:microsoft.com/office/officeart/2005/8/layout/hierarchy2"/>
    <dgm:cxn modelId="{68572827-D667-467D-A753-2723434ACCF7}" type="presParOf" srcId="{A6E5F749-4BAC-42F9-81E9-B744821CC868}" destId="{81F7EC49-FDC8-4996-A641-F464CE2CD141}" srcOrd="0" destOrd="0" presId="urn:microsoft.com/office/officeart/2005/8/layout/hierarchy2"/>
    <dgm:cxn modelId="{793830F3-99B2-49A0-9D9F-88AFF6DD2AB9}" type="presParOf" srcId="{F721D0E0-D6F6-4568-BF2F-BB76465AB947}" destId="{597659EC-0779-4494-B305-B8BAE8268209}" srcOrd="5" destOrd="0" presId="urn:microsoft.com/office/officeart/2005/8/layout/hierarchy2"/>
    <dgm:cxn modelId="{09DFE5AE-ECBC-4CE3-9D8E-2D15B20F0B3E}" type="presParOf" srcId="{597659EC-0779-4494-B305-B8BAE8268209}" destId="{7C5E04DE-A72A-4E04-A311-3997CA0D34E3}" srcOrd="0" destOrd="0" presId="urn:microsoft.com/office/officeart/2005/8/layout/hierarchy2"/>
    <dgm:cxn modelId="{17983497-3BEE-47DF-ACA2-4FF448EADCC9}" type="presParOf" srcId="{597659EC-0779-4494-B305-B8BAE8268209}" destId="{A2FB399C-8BD5-40DA-8E53-6E6CA7A3CF28}" srcOrd="1" destOrd="0" presId="urn:microsoft.com/office/officeart/2005/8/layout/hierarchy2"/>
    <dgm:cxn modelId="{86186AC5-F850-4230-95DB-05E368813C59}" type="presParOf" srcId="{F721D0E0-D6F6-4568-BF2F-BB76465AB947}" destId="{8C36EB96-6267-4FE5-9135-C50C142A6B23}" srcOrd="6" destOrd="0" presId="urn:microsoft.com/office/officeart/2005/8/layout/hierarchy2"/>
    <dgm:cxn modelId="{FA8947BE-8F77-4EA6-B4AF-FD4F6253D1CD}" type="presParOf" srcId="{8C36EB96-6267-4FE5-9135-C50C142A6B23}" destId="{5C55BB0D-6454-4FB7-9994-039030C55854}" srcOrd="0" destOrd="0" presId="urn:microsoft.com/office/officeart/2005/8/layout/hierarchy2"/>
    <dgm:cxn modelId="{CC2BA70B-479C-46D1-AB28-6C6FCF412F18}" type="presParOf" srcId="{F721D0E0-D6F6-4568-BF2F-BB76465AB947}" destId="{D9395880-7989-4C93-868F-DD7D2FD16AB9}" srcOrd="7" destOrd="0" presId="urn:microsoft.com/office/officeart/2005/8/layout/hierarchy2"/>
    <dgm:cxn modelId="{9DCFFD8F-3FDC-41EB-BA38-AB8A5968D8C1}" type="presParOf" srcId="{D9395880-7989-4C93-868F-DD7D2FD16AB9}" destId="{061A71F3-3957-4493-BA79-BCF84DAB899C}" srcOrd="0" destOrd="0" presId="urn:microsoft.com/office/officeart/2005/8/layout/hierarchy2"/>
    <dgm:cxn modelId="{2DE80374-F32E-405A-A7E9-C5B0F06F0EC5}" type="presParOf" srcId="{D9395880-7989-4C93-868F-DD7D2FD16AB9}" destId="{FF10E1F8-4D4A-45CA-B57D-8988D63FBD1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163620-54C2-42DF-88A7-BD5C33B7A63C}" type="doc">
      <dgm:prSet loTypeId="urn:microsoft.com/office/officeart/2005/8/layout/radial3" loCatId="cycle" qsTypeId="urn:microsoft.com/office/officeart/2005/8/quickstyle/simple1#2" qsCatId="simple" csTypeId="urn:microsoft.com/office/officeart/2005/8/colors/colorful1#1" csCatId="colorful" phldr="1"/>
      <dgm:spPr/>
      <dgm:t>
        <a:bodyPr/>
        <a:lstStyle/>
        <a:p>
          <a:endParaRPr lang="zh-CN" altLang="en-US"/>
        </a:p>
      </dgm:t>
    </dgm:pt>
    <dgm:pt modelId="{B7A3CF47-8C01-449A-A584-913C2113229B}">
      <dgm:prSet phldrT="[文本]" custT="1"/>
      <dgm:spPr>
        <a:solidFill>
          <a:schemeClr val="accent2">
            <a:lumMod val="40000"/>
            <a:lumOff val="60000"/>
            <a:alpha val="90000"/>
          </a:schemeClr>
        </a:solidFill>
      </dgm:spPr>
      <dgm:t>
        <a:bodyPr/>
        <a:lstStyle/>
        <a:p>
          <a:endParaRPr lang="zh-CN" altLang="en-US" sz="2400" b="1" dirty="0">
            <a:solidFill>
              <a:schemeClr val="tx1"/>
            </a:solidFill>
            <a:latin typeface="方正粗黑宋简体" panose="02000000000000000000" pitchFamily="2" charset="-122"/>
            <a:ea typeface="方正粗黑宋简体" panose="02000000000000000000" pitchFamily="2" charset="-122"/>
          </a:endParaRPr>
        </a:p>
      </dgm:t>
    </dgm:pt>
    <dgm:pt modelId="{8121B983-FCDB-4B37-AA9B-E47F19A8B248}" type="parTrans" cxnId="{2E3A18BB-B230-4ABA-A10B-58C6B93859DF}">
      <dgm:prSet/>
      <dgm:spPr/>
      <dgm:t>
        <a:bodyPr/>
        <a:lstStyle/>
        <a:p>
          <a:endParaRPr lang="zh-CN" altLang="en-US" b="1">
            <a:solidFill>
              <a:schemeClr val="tx1"/>
            </a:solidFill>
            <a:latin typeface="方正粗黑宋简体" panose="02000000000000000000" pitchFamily="2" charset="-122"/>
            <a:ea typeface="方正粗黑宋简体" panose="02000000000000000000" pitchFamily="2" charset="-122"/>
          </a:endParaRPr>
        </a:p>
      </dgm:t>
    </dgm:pt>
    <dgm:pt modelId="{EEC133EC-DBF9-4939-8C95-F94DC00DD5ED}" type="sibTrans" cxnId="{2E3A18BB-B230-4ABA-A10B-58C6B93859DF}">
      <dgm:prSet/>
      <dgm:spPr/>
      <dgm:t>
        <a:bodyPr/>
        <a:lstStyle/>
        <a:p>
          <a:endParaRPr lang="zh-CN" altLang="en-US" b="1">
            <a:solidFill>
              <a:schemeClr val="tx1"/>
            </a:solidFill>
            <a:latin typeface="方正粗黑宋简体" panose="02000000000000000000" pitchFamily="2" charset="-122"/>
            <a:ea typeface="方正粗黑宋简体" panose="02000000000000000000" pitchFamily="2" charset="-122"/>
          </a:endParaRPr>
        </a:p>
      </dgm:t>
    </dgm:pt>
    <dgm:pt modelId="{40A31DB7-E068-41E5-B88B-349C3A698A15}">
      <dgm:prSet phldrT="[文本]"/>
      <dgm:spPr>
        <a:solidFill>
          <a:schemeClr val="accent1">
            <a:lumMod val="60000"/>
            <a:lumOff val="40000"/>
            <a:alpha val="90000"/>
          </a:schemeClr>
        </a:solidFill>
      </dgm:spPr>
      <dgm:t>
        <a:bodyPr/>
        <a:lstStyle/>
        <a:p>
          <a:endParaRPr lang="zh-CN" altLang="en-US" b="1" dirty="0">
            <a:solidFill>
              <a:schemeClr val="tx1"/>
            </a:solidFill>
            <a:latin typeface="方正粗黑宋简体" panose="02000000000000000000" pitchFamily="2" charset="-122"/>
            <a:ea typeface="方正粗黑宋简体" panose="02000000000000000000" pitchFamily="2" charset="-122"/>
          </a:endParaRPr>
        </a:p>
      </dgm:t>
    </dgm:pt>
    <dgm:pt modelId="{8F4B2EDE-6AB2-4E04-B0C4-768C1E9BA52B}" type="sibTrans" cxnId="{D1AD0E94-85E1-4965-8092-3C06BEFBAFA8}">
      <dgm:prSet/>
      <dgm:spPr/>
      <dgm:t>
        <a:bodyPr/>
        <a:lstStyle/>
        <a:p>
          <a:endParaRPr lang="zh-CN" altLang="en-US" b="1">
            <a:solidFill>
              <a:schemeClr val="tx1"/>
            </a:solidFill>
            <a:latin typeface="方正粗黑宋简体" panose="02000000000000000000" pitchFamily="2" charset="-122"/>
            <a:ea typeface="方正粗黑宋简体" panose="02000000000000000000" pitchFamily="2" charset="-122"/>
          </a:endParaRPr>
        </a:p>
      </dgm:t>
    </dgm:pt>
    <dgm:pt modelId="{D75522AB-F1CE-4C4C-87FA-4E59F4E7ED5D}" type="parTrans" cxnId="{D1AD0E94-85E1-4965-8092-3C06BEFBAFA8}">
      <dgm:prSet/>
      <dgm:spPr/>
      <dgm:t>
        <a:bodyPr/>
        <a:lstStyle/>
        <a:p>
          <a:endParaRPr lang="zh-CN" altLang="en-US" b="1">
            <a:solidFill>
              <a:schemeClr val="tx1"/>
            </a:solidFill>
            <a:latin typeface="方正粗黑宋简体" panose="02000000000000000000" pitchFamily="2" charset="-122"/>
            <a:ea typeface="方正粗黑宋简体" panose="02000000000000000000" pitchFamily="2" charset="-122"/>
          </a:endParaRPr>
        </a:p>
      </dgm:t>
    </dgm:pt>
    <dgm:pt modelId="{1DF7BA88-D17B-402A-A5B1-9BE6D691EEAB}">
      <dgm:prSet phldrT="[文本]" custT="1"/>
      <dgm:spPr>
        <a:solidFill>
          <a:schemeClr val="accent6">
            <a:lumMod val="40000"/>
            <a:lumOff val="60000"/>
            <a:alpha val="90000"/>
          </a:schemeClr>
        </a:solidFill>
      </dgm:spPr>
      <dgm:t>
        <a:bodyPr/>
        <a:lstStyle/>
        <a:p>
          <a:endParaRPr lang="zh-CN" altLang="en-US" sz="2400" b="1" dirty="0">
            <a:solidFill>
              <a:schemeClr val="tx1"/>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dgm:t>
    </dgm:pt>
    <dgm:pt modelId="{3C9C8C78-44D1-4A13-B20D-93DB11511861}" type="sibTrans" cxnId="{22D6F09C-C2D7-4B20-B025-4645772832B3}">
      <dgm:prSet/>
      <dgm:spPr/>
      <dgm:t>
        <a:bodyPr/>
        <a:lstStyle/>
        <a:p>
          <a:endParaRPr lang="zh-CN" altLang="en-US" b="1">
            <a:solidFill>
              <a:schemeClr val="tx1"/>
            </a:solidFill>
            <a:latin typeface="方正粗黑宋简体" panose="02000000000000000000" pitchFamily="2" charset="-122"/>
            <a:ea typeface="方正粗黑宋简体" panose="02000000000000000000" pitchFamily="2" charset="-122"/>
          </a:endParaRPr>
        </a:p>
      </dgm:t>
    </dgm:pt>
    <dgm:pt modelId="{42520B30-2CA1-4937-A1EC-056126DED9C9}" type="parTrans" cxnId="{22D6F09C-C2D7-4B20-B025-4645772832B3}">
      <dgm:prSet/>
      <dgm:spPr/>
      <dgm:t>
        <a:bodyPr/>
        <a:lstStyle/>
        <a:p>
          <a:endParaRPr lang="zh-CN" altLang="en-US" b="1">
            <a:solidFill>
              <a:schemeClr val="tx1"/>
            </a:solidFill>
            <a:latin typeface="方正粗黑宋简体" panose="02000000000000000000" pitchFamily="2" charset="-122"/>
            <a:ea typeface="方正粗黑宋简体" panose="02000000000000000000" pitchFamily="2" charset="-122"/>
          </a:endParaRPr>
        </a:p>
      </dgm:t>
    </dgm:pt>
    <dgm:pt modelId="{24286C18-B1F6-4415-9416-EDBD62535951}" type="pres">
      <dgm:prSet presAssocID="{D4163620-54C2-42DF-88A7-BD5C33B7A63C}" presName="composite" presStyleCnt="0">
        <dgm:presLayoutVars>
          <dgm:chMax val="1"/>
          <dgm:dir/>
          <dgm:resizeHandles val="exact"/>
        </dgm:presLayoutVars>
      </dgm:prSet>
      <dgm:spPr/>
    </dgm:pt>
    <dgm:pt modelId="{A3F665BF-4480-471C-8E33-3499B732A15D}" type="pres">
      <dgm:prSet presAssocID="{D4163620-54C2-42DF-88A7-BD5C33B7A63C}" presName="radial" presStyleCnt="0">
        <dgm:presLayoutVars>
          <dgm:animLvl val="ctr"/>
        </dgm:presLayoutVars>
      </dgm:prSet>
      <dgm:spPr/>
    </dgm:pt>
    <dgm:pt modelId="{17E3270F-0B69-4949-888F-E3150C72CDBC}" type="pres">
      <dgm:prSet presAssocID="{B7A3CF47-8C01-449A-A584-913C2113229B}" presName="centerShape" presStyleLbl="vennNode1" presStyleIdx="0" presStyleCnt="3" custLinFactNeighborX="475" custLinFactNeighborY="15475"/>
      <dgm:spPr/>
    </dgm:pt>
    <dgm:pt modelId="{0E3DD1D6-86D2-4E0E-95E9-8C7BB53C1714}" type="pres">
      <dgm:prSet presAssocID="{40A31DB7-E068-41E5-B88B-349C3A698A15}" presName="node" presStyleLbl="vennNode1" presStyleIdx="1" presStyleCnt="3" custScaleX="200022" custScaleY="200036" custRadScaleRad="89833" custRadScaleInc="-25961">
        <dgm:presLayoutVars>
          <dgm:bulletEnabled val="1"/>
        </dgm:presLayoutVars>
      </dgm:prSet>
      <dgm:spPr/>
    </dgm:pt>
    <dgm:pt modelId="{25595D1D-F516-4E26-B552-9B9F73497BDE}" type="pres">
      <dgm:prSet presAssocID="{1DF7BA88-D17B-402A-A5B1-9BE6D691EEAB}" presName="node" presStyleLbl="vennNode1" presStyleIdx="2" presStyleCnt="3" custScaleX="200022" custScaleY="200022" custRadScaleRad="87043" custRadScaleInc="-75488">
        <dgm:presLayoutVars>
          <dgm:bulletEnabled val="1"/>
        </dgm:presLayoutVars>
      </dgm:prSet>
      <dgm:spPr/>
    </dgm:pt>
  </dgm:ptLst>
  <dgm:cxnLst>
    <dgm:cxn modelId="{3BA87A46-B05F-4A06-8E3D-6AF25064C463}" type="presOf" srcId="{1DF7BA88-D17B-402A-A5B1-9BE6D691EEAB}" destId="{25595D1D-F516-4E26-B552-9B9F73497BDE}" srcOrd="0" destOrd="0" presId="urn:microsoft.com/office/officeart/2005/8/layout/radial3"/>
    <dgm:cxn modelId="{D1AD0E94-85E1-4965-8092-3C06BEFBAFA8}" srcId="{B7A3CF47-8C01-449A-A584-913C2113229B}" destId="{40A31DB7-E068-41E5-B88B-349C3A698A15}" srcOrd="0" destOrd="0" parTransId="{D75522AB-F1CE-4C4C-87FA-4E59F4E7ED5D}" sibTransId="{8F4B2EDE-6AB2-4E04-B0C4-768C1E9BA52B}"/>
    <dgm:cxn modelId="{22D6F09C-C2D7-4B20-B025-4645772832B3}" srcId="{B7A3CF47-8C01-449A-A584-913C2113229B}" destId="{1DF7BA88-D17B-402A-A5B1-9BE6D691EEAB}" srcOrd="1" destOrd="0" parTransId="{42520B30-2CA1-4937-A1EC-056126DED9C9}" sibTransId="{3C9C8C78-44D1-4A13-B20D-93DB11511861}"/>
    <dgm:cxn modelId="{F9A815B4-6249-4618-845B-0DB1ECAF4125}" type="presOf" srcId="{40A31DB7-E068-41E5-B88B-349C3A698A15}" destId="{0E3DD1D6-86D2-4E0E-95E9-8C7BB53C1714}" srcOrd="0" destOrd="0" presId="urn:microsoft.com/office/officeart/2005/8/layout/radial3"/>
    <dgm:cxn modelId="{2E3A18BB-B230-4ABA-A10B-58C6B93859DF}" srcId="{D4163620-54C2-42DF-88A7-BD5C33B7A63C}" destId="{B7A3CF47-8C01-449A-A584-913C2113229B}" srcOrd="0" destOrd="0" parTransId="{8121B983-FCDB-4B37-AA9B-E47F19A8B248}" sibTransId="{EEC133EC-DBF9-4939-8C95-F94DC00DD5ED}"/>
    <dgm:cxn modelId="{225B7CC9-16DD-4B25-94C2-1DB747C208B5}" type="presOf" srcId="{D4163620-54C2-42DF-88A7-BD5C33B7A63C}" destId="{24286C18-B1F6-4415-9416-EDBD62535951}" srcOrd="0" destOrd="0" presId="urn:microsoft.com/office/officeart/2005/8/layout/radial3"/>
    <dgm:cxn modelId="{648341F0-C333-4D66-B198-D68644CFBE24}" type="presOf" srcId="{B7A3CF47-8C01-449A-A584-913C2113229B}" destId="{17E3270F-0B69-4949-888F-E3150C72CDBC}" srcOrd="0" destOrd="0" presId="urn:microsoft.com/office/officeart/2005/8/layout/radial3"/>
    <dgm:cxn modelId="{9F97E524-9DB7-4167-B5E5-9046F3C7B342}" type="presParOf" srcId="{24286C18-B1F6-4415-9416-EDBD62535951}" destId="{A3F665BF-4480-471C-8E33-3499B732A15D}" srcOrd="0" destOrd="0" presId="urn:microsoft.com/office/officeart/2005/8/layout/radial3"/>
    <dgm:cxn modelId="{E5F5DA71-10EC-43AD-BA9A-FE4B4CA93109}" type="presParOf" srcId="{A3F665BF-4480-471C-8E33-3499B732A15D}" destId="{17E3270F-0B69-4949-888F-E3150C72CDBC}" srcOrd="0" destOrd="0" presId="urn:microsoft.com/office/officeart/2005/8/layout/radial3"/>
    <dgm:cxn modelId="{5B1B7E07-C92A-4FD0-B9E5-9EE0569033C4}" type="presParOf" srcId="{A3F665BF-4480-471C-8E33-3499B732A15D}" destId="{0E3DD1D6-86D2-4E0E-95E9-8C7BB53C1714}" srcOrd="1" destOrd="0" presId="urn:microsoft.com/office/officeart/2005/8/layout/radial3"/>
    <dgm:cxn modelId="{33EF9E60-7597-44C1-8AF8-0338BEFDD8ED}" type="presParOf" srcId="{A3F665BF-4480-471C-8E33-3499B732A15D}" destId="{25595D1D-F516-4E26-B552-9B9F73497BDE}" srcOrd="2"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19A5B-5467-49AC-A431-048BA3AFCC97}">
      <dsp:nvSpPr>
        <dsp:cNvPr id="0" name=""/>
        <dsp:cNvSpPr/>
      </dsp:nvSpPr>
      <dsp:spPr>
        <a:xfrm>
          <a:off x="1142999" y="2100791"/>
          <a:ext cx="2434166" cy="1217083"/>
        </a:xfrm>
        <a:prstGeom prst="roundRect">
          <a:avLst>
            <a:gd name="adj" fmla="val 10000"/>
          </a:avLst>
        </a:prstGeom>
        <a:no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t>学习方向</a:t>
          </a:r>
          <a:endParaRPr lang="en-US" altLang="zh-CN" sz="4500" kern="1200" dirty="0"/>
        </a:p>
      </dsp:txBody>
      <dsp:txXfrm>
        <a:off x="1178646" y="2136438"/>
        <a:ext cx="2362872" cy="1145789"/>
      </dsp:txXfrm>
    </dsp:sp>
    <dsp:sp modelId="{B11F6CA1-405C-4D75-BB98-29AA1A76A32C}">
      <dsp:nvSpPr>
        <dsp:cNvPr id="0" name=""/>
        <dsp:cNvSpPr/>
      </dsp:nvSpPr>
      <dsp:spPr>
        <a:xfrm rot="17692822">
          <a:off x="2906870" y="1639384"/>
          <a:ext cx="2314259" cy="40429"/>
        </a:xfrm>
        <a:custGeom>
          <a:avLst/>
          <a:gdLst/>
          <a:ahLst/>
          <a:cxnLst/>
          <a:rect l="0" t="0" r="0" b="0"/>
          <a:pathLst>
            <a:path>
              <a:moveTo>
                <a:pt x="0" y="20214"/>
              </a:moveTo>
              <a:lnTo>
                <a:pt x="2314259" y="20214"/>
              </a:lnTo>
            </a:path>
          </a:pathLst>
        </a:custGeom>
        <a:noFill/>
        <a:ln w="127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4006143" y="1601742"/>
        <a:ext cx="115712" cy="115712"/>
      </dsp:txXfrm>
    </dsp:sp>
    <dsp:sp modelId="{BD16849A-B453-4FBA-87E0-64B19461D33E}">
      <dsp:nvSpPr>
        <dsp:cNvPr id="0" name=""/>
        <dsp:cNvSpPr/>
      </dsp:nvSpPr>
      <dsp:spPr>
        <a:xfrm>
          <a:off x="4550833" y="1322"/>
          <a:ext cx="2434166" cy="1217083"/>
        </a:xfrm>
        <a:prstGeom prst="roundRect">
          <a:avLst>
            <a:gd name="adj" fmla="val 10000"/>
          </a:avLst>
        </a:prstGeom>
        <a:no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t>后台开发</a:t>
          </a:r>
        </a:p>
      </dsp:txBody>
      <dsp:txXfrm>
        <a:off x="4586480" y="36969"/>
        <a:ext cx="2362872" cy="1145789"/>
      </dsp:txXfrm>
    </dsp:sp>
    <dsp:sp modelId="{9D4B1DED-F0DE-4DB9-B631-B866489EA8B2}">
      <dsp:nvSpPr>
        <dsp:cNvPr id="0" name=""/>
        <dsp:cNvSpPr/>
      </dsp:nvSpPr>
      <dsp:spPr>
        <a:xfrm rot="19457599">
          <a:off x="3464462" y="2339207"/>
          <a:ext cx="1199074" cy="40429"/>
        </a:xfrm>
        <a:custGeom>
          <a:avLst/>
          <a:gdLst/>
          <a:ahLst/>
          <a:cxnLst/>
          <a:rect l="0" t="0" r="0" b="0"/>
          <a:pathLst>
            <a:path>
              <a:moveTo>
                <a:pt x="0" y="20214"/>
              </a:moveTo>
              <a:lnTo>
                <a:pt x="1199074" y="20214"/>
              </a:lnTo>
            </a:path>
          </a:pathLst>
        </a:custGeom>
        <a:noFill/>
        <a:ln w="127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34023" y="2329445"/>
        <a:ext cx="59953" cy="59953"/>
      </dsp:txXfrm>
    </dsp:sp>
    <dsp:sp modelId="{C145250F-F2F3-4F2B-8F95-7AE1E44B5A82}">
      <dsp:nvSpPr>
        <dsp:cNvPr id="0" name=""/>
        <dsp:cNvSpPr/>
      </dsp:nvSpPr>
      <dsp:spPr>
        <a:xfrm>
          <a:off x="4550833" y="1400968"/>
          <a:ext cx="2434166" cy="1217083"/>
        </a:xfrm>
        <a:prstGeom prst="roundRect">
          <a:avLst>
            <a:gd name="adj" fmla="val 10000"/>
          </a:avLst>
        </a:prstGeom>
        <a:no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altLang="zh-CN" sz="4500" kern="1200" dirty="0"/>
            <a:t>C++</a:t>
          </a:r>
          <a:r>
            <a:rPr lang="zh-CN" altLang="en-US" sz="4500" kern="1200" dirty="0"/>
            <a:t>算法</a:t>
          </a:r>
        </a:p>
      </dsp:txBody>
      <dsp:txXfrm>
        <a:off x="4586480" y="1436615"/>
        <a:ext cx="2362872" cy="1145789"/>
      </dsp:txXfrm>
    </dsp:sp>
    <dsp:sp modelId="{A6E5F749-4BAC-42F9-81E9-B744821CC868}">
      <dsp:nvSpPr>
        <dsp:cNvPr id="0" name=""/>
        <dsp:cNvSpPr/>
      </dsp:nvSpPr>
      <dsp:spPr>
        <a:xfrm rot="2142401">
          <a:off x="3464462" y="3039030"/>
          <a:ext cx="1199074" cy="40429"/>
        </a:xfrm>
        <a:custGeom>
          <a:avLst/>
          <a:gdLst/>
          <a:ahLst/>
          <a:cxnLst/>
          <a:rect l="0" t="0" r="0" b="0"/>
          <a:pathLst>
            <a:path>
              <a:moveTo>
                <a:pt x="0" y="20214"/>
              </a:moveTo>
              <a:lnTo>
                <a:pt x="1199074" y="20214"/>
              </a:lnTo>
            </a:path>
          </a:pathLst>
        </a:custGeom>
        <a:noFill/>
        <a:ln w="127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34023" y="3029268"/>
        <a:ext cx="59953" cy="59953"/>
      </dsp:txXfrm>
    </dsp:sp>
    <dsp:sp modelId="{7C5E04DE-A72A-4E04-A311-3997CA0D34E3}">
      <dsp:nvSpPr>
        <dsp:cNvPr id="0" name=""/>
        <dsp:cNvSpPr/>
      </dsp:nvSpPr>
      <dsp:spPr>
        <a:xfrm>
          <a:off x="4550833" y="2800614"/>
          <a:ext cx="2434166" cy="1217083"/>
        </a:xfrm>
        <a:prstGeom prst="roundRect">
          <a:avLst>
            <a:gd name="adj" fmla="val 10000"/>
          </a:avLst>
        </a:prstGeom>
        <a:no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t>人工智能</a:t>
          </a:r>
        </a:p>
      </dsp:txBody>
      <dsp:txXfrm>
        <a:off x="4586480" y="2836261"/>
        <a:ext cx="2362872" cy="1145789"/>
      </dsp:txXfrm>
    </dsp:sp>
    <dsp:sp modelId="{8C36EB96-6267-4FE5-9135-C50C142A6B23}">
      <dsp:nvSpPr>
        <dsp:cNvPr id="0" name=""/>
        <dsp:cNvSpPr/>
      </dsp:nvSpPr>
      <dsp:spPr>
        <a:xfrm rot="3907178">
          <a:off x="2906870" y="3738853"/>
          <a:ext cx="2314259" cy="40429"/>
        </a:xfrm>
        <a:custGeom>
          <a:avLst/>
          <a:gdLst/>
          <a:ahLst/>
          <a:cxnLst/>
          <a:rect l="0" t="0" r="0" b="0"/>
          <a:pathLst>
            <a:path>
              <a:moveTo>
                <a:pt x="0" y="20214"/>
              </a:moveTo>
              <a:lnTo>
                <a:pt x="2314259" y="20214"/>
              </a:lnTo>
            </a:path>
          </a:pathLst>
        </a:custGeom>
        <a:noFill/>
        <a:ln w="127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4006143" y="3701211"/>
        <a:ext cx="115712" cy="115712"/>
      </dsp:txXfrm>
    </dsp:sp>
    <dsp:sp modelId="{061A71F3-3957-4493-BA79-BCF84DAB899C}">
      <dsp:nvSpPr>
        <dsp:cNvPr id="0" name=""/>
        <dsp:cNvSpPr/>
      </dsp:nvSpPr>
      <dsp:spPr>
        <a:xfrm>
          <a:off x="4550833" y="4200260"/>
          <a:ext cx="2434166" cy="1217083"/>
        </a:xfrm>
        <a:prstGeom prst="roundRect">
          <a:avLst>
            <a:gd name="adj" fmla="val 10000"/>
          </a:avLst>
        </a:prstGeom>
        <a:no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t>前端开发</a:t>
          </a:r>
        </a:p>
      </dsp:txBody>
      <dsp:txXfrm>
        <a:off x="4586480" y="4235907"/>
        <a:ext cx="2362872" cy="1145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3270F-0B69-4949-888F-E3150C72CDBC}">
      <dsp:nvSpPr>
        <dsp:cNvPr id="0" name=""/>
        <dsp:cNvSpPr/>
      </dsp:nvSpPr>
      <dsp:spPr>
        <a:xfrm>
          <a:off x="1452450" y="1864056"/>
          <a:ext cx="3091398" cy="3091398"/>
        </a:xfrm>
        <a:prstGeom prst="ellipse">
          <a:avLst/>
        </a:prstGeom>
        <a:solidFill>
          <a:schemeClr val="accent2">
            <a:lumMod val="40000"/>
            <a:lumOff val="60000"/>
            <a:alpha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zh-CN" altLang="en-US" sz="2400" b="1" kern="1200" dirty="0">
            <a:solidFill>
              <a:schemeClr val="tx1"/>
            </a:solidFill>
            <a:latin typeface="方正粗黑宋简体" panose="02000000000000000000" pitchFamily="2" charset="-122"/>
            <a:ea typeface="方正粗黑宋简体" panose="02000000000000000000" pitchFamily="2" charset="-122"/>
          </a:endParaRPr>
        </a:p>
      </dsp:txBody>
      <dsp:txXfrm>
        <a:off x="1905175" y="2316781"/>
        <a:ext cx="2185948" cy="2185948"/>
      </dsp:txXfrm>
    </dsp:sp>
    <dsp:sp modelId="{0E3DD1D6-86D2-4E0E-95E9-8C7BB53C1714}">
      <dsp:nvSpPr>
        <dsp:cNvPr id="0" name=""/>
        <dsp:cNvSpPr/>
      </dsp:nvSpPr>
      <dsp:spPr>
        <a:xfrm>
          <a:off x="116313" y="1052"/>
          <a:ext cx="3091738" cy="3091954"/>
        </a:xfrm>
        <a:prstGeom prst="ellipse">
          <a:avLst/>
        </a:prstGeom>
        <a:solidFill>
          <a:schemeClr val="accent1">
            <a:lumMod val="60000"/>
            <a:lumOff val="40000"/>
            <a:alpha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b="1" kern="1200" dirty="0">
            <a:solidFill>
              <a:schemeClr val="tx1"/>
            </a:solidFill>
            <a:latin typeface="方正粗黑宋简体" panose="02000000000000000000" pitchFamily="2" charset="-122"/>
            <a:ea typeface="方正粗黑宋简体" panose="02000000000000000000" pitchFamily="2" charset="-122"/>
          </a:endParaRPr>
        </a:p>
      </dsp:txBody>
      <dsp:txXfrm>
        <a:off x="569088" y="453858"/>
        <a:ext cx="2186188" cy="2186342"/>
      </dsp:txXfrm>
    </dsp:sp>
    <dsp:sp modelId="{25595D1D-F516-4E26-B552-9B9F73497BDE}">
      <dsp:nvSpPr>
        <dsp:cNvPr id="0" name=""/>
        <dsp:cNvSpPr/>
      </dsp:nvSpPr>
      <dsp:spPr>
        <a:xfrm>
          <a:off x="2653118" y="0"/>
          <a:ext cx="3091738" cy="3091738"/>
        </a:xfrm>
        <a:prstGeom prst="ellipse">
          <a:avLst/>
        </a:prstGeom>
        <a:solidFill>
          <a:schemeClr val="accent6">
            <a:lumMod val="40000"/>
            <a:lumOff val="60000"/>
            <a:alpha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zh-CN" altLang="en-US" sz="2400" b="1" kern="1200" dirty="0">
            <a:solidFill>
              <a:schemeClr val="tx1"/>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dsp:txBody>
      <dsp:txXfrm>
        <a:off x="3105893" y="452775"/>
        <a:ext cx="2186188" cy="21861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39BD13F-0B88-4571-BE58-9DB148D284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a:t>EPI Software LAB</a:t>
            </a:r>
            <a:endParaRPr lang="zh-CN" altLang="en-US"/>
          </a:p>
        </p:txBody>
      </p:sp>
      <p:sp>
        <p:nvSpPr>
          <p:cNvPr id="3" name="日期占位符 2">
            <a:extLst>
              <a:ext uri="{FF2B5EF4-FFF2-40B4-BE49-F238E27FC236}">
                <a16:creationId xmlns:a16="http://schemas.microsoft.com/office/drawing/2014/main" id="{E0AB2FCD-DA2D-4095-9F0E-9CCF644FC5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4280A1-DA63-45DE-BD8C-DBB65CC3FE37}" type="datetimeFigureOut">
              <a:rPr lang="zh-CN" altLang="en-US" smtClean="0"/>
              <a:t>2020/10/8</a:t>
            </a:fld>
            <a:endParaRPr lang="zh-CN" altLang="en-US"/>
          </a:p>
        </p:txBody>
      </p:sp>
      <p:sp>
        <p:nvSpPr>
          <p:cNvPr id="4" name="页脚占位符 3">
            <a:extLst>
              <a:ext uri="{FF2B5EF4-FFF2-40B4-BE49-F238E27FC236}">
                <a16:creationId xmlns:a16="http://schemas.microsoft.com/office/drawing/2014/main" id="{DC9B739B-1D4B-41A7-8ACB-F00C9CA703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E9FA8CA-5F60-4828-947C-6DE366574D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9BD3F6-A22A-4BA0-A3A9-A16D6047381C}" type="slidenum">
              <a:rPr lang="zh-CN" altLang="en-US" smtClean="0"/>
              <a:t>‹#›</a:t>
            </a:fld>
            <a:endParaRPr lang="zh-CN" altLang="en-US"/>
          </a:p>
        </p:txBody>
      </p:sp>
    </p:spTree>
    <p:extLst>
      <p:ext uri="{BB962C8B-B14F-4D97-AF65-F5344CB8AC3E}">
        <p14:creationId xmlns:p14="http://schemas.microsoft.com/office/powerpoint/2010/main" val="261454334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a:t>EPI Software LAB</a:t>
            </a: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B0066-F353-4A72-A492-C86365AFEF66}" type="datetimeFigureOut">
              <a:rPr lang="zh-CN" altLang="en-US" smtClean="0"/>
              <a:t>2020/10/8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461B6-7C3B-4BB8-AD6B-8651401E8643}" type="slidenum">
              <a:rPr lang="zh-CN" altLang="en-US" smtClean="0"/>
              <a:t>‹#›</a:t>
            </a:fld>
            <a:endParaRPr lang="zh-CN" altLang="en-US"/>
          </a:p>
        </p:txBody>
      </p:sp>
    </p:spTree>
    <p:extLst>
      <p:ext uri="{BB962C8B-B14F-4D97-AF65-F5344CB8AC3E}">
        <p14:creationId xmlns:p14="http://schemas.microsoft.com/office/powerpoint/2010/main" val="59726829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2E1E46B-29F8-4A31-9542-2EC9ED9D2B44}"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9E68BF-7103-498C-AA1E-76330187B0B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2E1E46B-29F8-4A31-9542-2EC9ED9D2B44}"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9E68BF-7103-498C-AA1E-76330187B0B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12E1E46B-29F8-4A31-9542-2EC9ED9D2B44}"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9E68BF-7103-498C-AA1E-76330187B0B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2E1E46B-29F8-4A31-9542-2EC9ED9D2B44}"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9E68BF-7103-498C-AA1E-76330187B0B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2E1E46B-29F8-4A31-9542-2EC9ED9D2B44}" type="datetimeFigureOut">
              <a:rPr lang="zh-CN" altLang="en-US" smtClean="0"/>
              <a:t>2020/10/8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9E68BF-7103-498C-AA1E-76330187B0B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2E1E46B-29F8-4A31-9542-2EC9ED9D2B44}" type="datetimeFigureOut">
              <a:rPr lang="zh-CN" altLang="en-US" smtClean="0"/>
              <a:t>2020/10/8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9E68BF-7103-498C-AA1E-76330187B0B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12E1E46B-29F8-4A31-9542-2EC9ED9D2B44}" type="datetimeFigureOut">
              <a:rPr lang="zh-CN" altLang="en-US" smtClean="0"/>
              <a:t>2020/10/8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29E68BF-7103-498C-AA1E-76330187B0BC}"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2E1E46B-29F8-4A31-9542-2EC9ED9D2B44}" type="datetimeFigureOut">
              <a:rPr lang="zh-CN" altLang="en-US" smtClean="0"/>
              <a:t>2020/10/8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29E68BF-7103-498C-AA1E-76330187B0BC}"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E1E46B-29F8-4A31-9542-2EC9ED9D2B44}" type="datetimeFigureOut">
              <a:rPr lang="zh-CN" altLang="en-US" smtClean="0"/>
              <a:t>2020/10/8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29E68BF-7103-498C-AA1E-76330187B0B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2E1E46B-29F8-4A31-9542-2EC9ED9D2B44}" type="datetimeFigureOut">
              <a:rPr lang="zh-CN" altLang="en-US" smtClean="0"/>
              <a:t>2020/10/8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9E68BF-7103-498C-AA1E-76330187B0B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2E1E46B-29F8-4A31-9542-2EC9ED9D2B44}" type="datetimeFigureOut">
              <a:rPr lang="zh-CN" altLang="en-US" smtClean="0"/>
              <a:t>2020/10/8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9E68BF-7103-498C-AA1E-76330187B0B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2E1E46B-29F8-4A31-9542-2EC9ED9D2B44}" type="datetimeFigureOut">
              <a:rPr lang="zh-CN" altLang="en-US" smtClean="0"/>
              <a:t>2020/10/8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29E68BF-7103-498C-AA1E-76330187B0B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anose="05020102010507070707"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anose="05020102010507070707"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anose="05020102010507070707"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图示&#10;&#10;描述已自动生成">
            <a:extLst>
              <a:ext uri="{FF2B5EF4-FFF2-40B4-BE49-F238E27FC236}">
                <a16:creationId xmlns:a16="http://schemas.microsoft.com/office/drawing/2014/main" id="{907A4BCB-541B-4238-A98D-198553103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p:nvPr>
        </p:nvSpPr>
        <p:spPr>
          <a:xfrm>
            <a:off x="2489200" y="1898214"/>
            <a:ext cx="7213600" cy="1357748"/>
          </a:xfrm>
        </p:spPr>
        <p:txBody>
          <a:bodyPr>
            <a:normAutofit/>
          </a:bodyPr>
          <a:lstStyle/>
          <a:p>
            <a:r>
              <a:rPr lang="en-US" altLang="zh-CN" sz="8000" b="1" dirty="0">
                <a:latin typeface="方正粗黑宋简体" panose="02000000000000000000" pitchFamily="2" charset="-122"/>
                <a:ea typeface="方正粗黑宋简体" panose="02000000000000000000" pitchFamily="2" charset="-122"/>
              </a:rPr>
              <a:t>EPI</a:t>
            </a:r>
            <a:r>
              <a:rPr lang="zh-CN" altLang="en-US" sz="8000" b="1" dirty="0">
                <a:latin typeface="方正粗黑宋简体" panose="02000000000000000000" pitchFamily="2" charset="-122"/>
                <a:ea typeface="方正粗黑宋简体" panose="02000000000000000000" pitchFamily="2" charset="-122"/>
              </a:rPr>
              <a:t>软件实验室</a:t>
            </a:r>
          </a:p>
        </p:txBody>
      </p:sp>
      <p:sp>
        <p:nvSpPr>
          <p:cNvPr id="3" name="副标题 2"/>
          <p:cNvSpPr>
            <a:spLocks noGrp="1"/>
          </p:cNvSpPr>
          <p:nvPr>
            <p:ph type="subTitle" idx="1"/>
          </p:nvPr>
        </p:nvSpPr>
        <p:spPr>
          <a:xfrm>
            <a:off x="3966594" y="3429000"/>
            <a:ext cx="4258811" cy="701513"/>
          </a:xfrm>
        </p:spPr>
        <p:txBody>
          <a:bodyPr>
            <a:normAutofit lnSpcReduction="10000"/>
          </a:bodyPr>
          <a:lstStyle/>
          <a:p>
            <a:r>
              <a:rPr lang="en-US" altLang="zh-CN" sz="4500" b="1" dirty="0">
                <a:latin typeface="+mj-lt"/>
              </a:rPr>
              <a:t>2020</a:t>
            </a:r>
            <a:r>
              <a:rPr lang="zh-CN" altLang="en-US" sz="4500" b="1" dirty="0">
                <a:latin typeface="+mj-lt"/>
              </a:rPr>
              <a:t>纳</a:t>
            </a:r>
            <a:r>
              <a:rPr lang="zh-CN" altLang="en-US" sz="4500" b="1" dirty="0"/>
              <a:t>新宣讲会</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背景图案&#10;&#10;描述已自动生成">
            <a:extLst>
              <a:ext uri="{FF2B5EF4-FFF2-40B4-BE49-F238E27FC236}">
                <a16:creationId xmlns:a16="http://schemas.microsoft.com/office/drawing/2014/main" id="{77BCAF8C-147A-4C94-8E5C-0DC3309F6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E151229A-63EE-453C-80EB-DC8A7474A910}"/>
              </a:ext>
            </a:extLst>
          </p:cNvPr>
          <p:cNvSpPr>
            <a:spLocks noGrp="1"/>
          </p:cNvSpPr>
          <p:nvPr>
            <p:ph type="title"/>
          </p:nvPr>
        </p:nvSpPr>
        <p:spPr>
          <a:xfrm>
            <a:off x="641927" y="596669"/>
            <a:ext cx="2526146" cy="1019695"/>
          </a:xfrm>
        </p:spPr>
        <p:txBody>
          <a:bodyPr>
            <a:normAutofit/>
          </a:bodyPr>
          <a:lstStyle/>
          <a:p>
            <a:r>
              <a:rPr lang="zh-CN" altLang="en-US" sz="4500" dirty="0"/>
              <a:t>人工智能</a:t>
            </a:r>
          </a:p>
        </p:txBody>
      </p:sp>
      <p:sp>
        <p:nvSpPr>
          <p:cNvPr id="5" name="文本框 4">
            <a:extLst>
              <a:ext uri="{FF2B5EF4-FFF2-40B4-BE49-F238E27FC236}">
                <a16:creationId xmlns:a16="http://schemas.microsoft.com/office/drawing/2014/main" id="{5ACE1091-942E-467D-8AC9-579C4AE8906D}"/>
              </a:ext>
            </a:extLst>
          </p:cNvPr>
          <p:cNvSpPr txBox="1"/>
          <p:nvPr/>
        </p:nvSpPr>
        <p:spPr>
          <a:xfrm>
            <a:off x="641927" y="1616364"/>
            <a:ext cx="7176361" cy="646331"/>
          </a:xfrm>
          <a:prstGeom prst="rect">
            <a:avLst/>
          </a:prstGeom>
          <a:noFill/>
        </p:spPr>
        <p:txBody>
          <a:bodyPr wrap="square" rtlCol="0">
            <a:spAutoFit/>
          </a:bodyPr>
          <a:lstStyle/>
          <a:p>
            <a:r>
              <a:rPr lang="zh-CN" altLang="en-US" dirty="0"/>
              <a:t>人工智能</a:t>
            </a:r>
            <a:r>
              <a:rPr lang="en-US" altLang="zh-CN" dirty="0"/>
              <a:t>(Artificial Intelligence)</a:t>
            </a:r>
            <a:r>
              <a:rPr lang="zh-CN" altLang="en-US" dirty="0"/>
              <a:t>，它是研究、开发用于模拟、延伸和扩展人的智能的理论、方法、技术及应用系统的一门新的技术科学。</a:t>
            </a:r>
            <a:endParaRPr lang="en-US" altLang="zh-CN" dirty="0"/>
          </a:p>
        </p:txBody>
      </p:sp>
      <p:pic>
        <p:nvPicPr>
          <p:cNvPr id="6" name="图片 5" descr="图片包含 物体, 发动机, 火车, 轨道&#10;&#10;描述已自动生成">
            <a:extLst>
              <a:ext uri="{FF2B5EF4-FFF2-40B4-BE49-F238E27FC236}">
                <a16:creationId xmlns:a16="http://schemas.microsoft.com/office/drawing/2014/main" id="{2B4A864F-7F5D-4822-B727-B71D320B7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488" y="2872994"/>
            <a:ext cx="4704989" cy="3133523"/>
          </a:xfrm>
          <a:prstGeom prst="rect">
            <a:avLst/>
          </a:prstGeom>
        </p:spPr>
      </p:pic>
    </p:spTree>
    <p:extLst>
      <p:ext uri="{BB962C8B-B14F-4D97-AF65-F5344CB8AC3E}">
        <p14:creationId xmlns:p14="http://schemas.microsoft.com/office/powerpoint/2010/main" val="32955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背景图案&#10;&#10;描述已自动生成">
            <a:extLst>
              <a:ext uri="{FF2B5EF4-FFF2-40B4-BE49-F238E27FC236}">
                <a16:creationId xmlns:a16="http://schemas.microsoft.com/office/drawing/2014/main" id="{9AF8AC5B-C82C-4290-8AF4-986287AA4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descr="文本&#10;&#10;描述已自动生成">
            <a:extLst>
              <a:ext uri="{FF2B5EF4-FFF2-40B4-BE49-F238E27FC236}">
                <a16:creationId xmlns:a16="http://schemas.microsoft.com/office/drawing/2014/main" id="{DDD2512A-8A30-410F-9CB5-06570737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49" y="367018"/>
            <a:ext cx="3920999" cy="6123963"/>
          </a:xfrm>
          <a:prstGeom prst="rect">
            <a:avLst/>
          </a:prstGeom>
        </p:spPr>
      </p:pic>
      <p:sp>
        <p:nvSpPr>
          <p:cNvPr id="7" name="文本框 6">
            <a:extLst>
              <a:ext uri="{FF2B5EF4-FFF2-40B4-BE49-F238E27FC236}">
                <a16:creationId xmlns:a16="http://schemas.microsoft.com/office/drawing/2014/main" id="{AD9D10F4-F0E4-4CA9-9A59-D57A00F29950}"/>
              </a:ext>
            </a:extLst>
          </p:cNvPr>
          <p:cNvSpPr txBox="1"/>
          <p:nvPr/>
        </p:nvSpPr>
        <p:spPr>
          <a:xfrm>
            <a:off x="4756152" y="367018"/>
            <a:ext cx="5218358" cy="6186309"/>
          </a:xfrm>
          <a:prstGeom prst="rect">
            <a:avLst/>
          </a:prstGeom>
          <a:noFill/>
        </p:spPr>
        <p:txBody>
          <a:bodyPr wrap="square" rtlCol="0">
            <a:spAutoFit/>
          </a:bodyPr>
          <a:lstStyle/>
          <a:p>
            <a:r>
              <a:rPr lang="zh-CN" altLang="en-US" b="1" dirty="0">
                <a:latin typeface="+mn-ea"/>
              </a:rPr>
              <a:t>计算机视觉</a:t>
            </a:r>
            <a:r>
              <a:rPr lang="en-US" altLang="zh-CN" b="1" dirty="0">
                <a:latin typeface="+mn-ea"/>
              </a:rPr>
              <a:t>CV</a:t>
            </a:r>
            <a:r>
              <a:rPr lang="zh-CN" altLang="en-US" b="1" dirty="0">
                <a:latin typeface="+mn-ea"/>
              </a:rPr>
              <a:t>方向</a:t>
            </a:r>
            <a:endParaRPr lang="en-US" altLang="zh-CN" b="1" dirty="0">
              <a:latin typeface="+mn-ea"/>
            </a:endParaRPr>
          </a:p>
          <a:p>
            <a:r>
              <a:rPr lang="en-US" altLang="zh-CN" dirty="0">
                <a:latin typeface="+mn-ea"/>
              </a:rPr>
              <a:t>CV</a:t>
            </a:r>
            <a:r>
              <a:rPr lang="zh-CN" altLang="en-US" dirty="0">
                <a:latin typeface="+mn-ea"/>
              </a:rPr>
              <a:t>方向就是</a:t>
            </a:r>
            <a:r>
              <a:rPr lang="en-US" altLang="zh-CN" dirty="0">
                <a:latin typeface="+mn-ea"/>
              </a:rPr>
              <a:t>AI</a:t>
            </a:r>
            <a:r>
              <a:rPr lang="zh-CN" altLang="en-US" dirty="0">
                <a:latin typeface="+mn-ea"/>
              </a:rPr>
              <a:t>应用充当人类的眼睛来识别图像、视频的多媒体元素，目前是人工智能最成熟的分支，常见应用有图像分类、图像高级处理、图像识别、人脸检测、人脸识别、视频处理、视频监控、车牌识别与身份证识别等</a:t>
            </a:r>
            <a:r>
              <a:rPr lang="en-US" altLang="zh-CN" dirty="0">
                <a:latin typeface="+mn-ea"/>
              </a:rPr>
              <a:t>OCR</a:t>
            </a:r>
            <a:r>
              <a:rPr lang="zh-CN" altLang="en-US" dirty="0">
                <a:latin typeface="+mn-ea"/>
              </a:rPr>
              <a:t>识别应用。</a:t>
            </a:r>
            <a:endParaRPr lang="en-US" altLang="zh-CN" dirty="0">
              <a:latin typeface="+mn-ea"/>
            </a:endParaRPr>
          </a:p>
          <a:p>
            <a:r>
              <a:rPr lang="zh-CN" altLang="en-US" b="1" dirty="0">
                <a:latin typeface="+mn-ea"/>
              </a:rPr>
              <a:t>自然语言处理</a:t>
            </a:r>
            <a:r>
              <a:rPr lang="en-US" altLang="zh-CN" b="1" dirty="0">
                <a:latin typeface="+mn-ea"/>
              </a:rPr>
              <a:t>NLP</a:t>
            </a:r>
            <a:r>
              <a:rPr lang="zh-CN" altLang="en-US" b="1" dirty="0">
                <a:latin typeface="+mn-ea"/>
              </a:rPr>
              <a:t>方向</a:t>
            </a:r>
            <a:endParaRPr lang="en-US" altLang="zh-CN" b="1" dirty="0">
              <a:latin typeface="+mn-ea"/>
            </a:endParaRPr>
          </a:p>
          <a:p>
            <a:r>
              <a:rPr lang="en-US" altLang="zh-CN" dirty="0">
                <a:latin typeface="+mn-ea"/>
              </a:rPr>
              <a:t>NLP</a:t>
            </a:r>
            <a:r>
              <a:rPr lang="zh-CN" altLang="en-US" dirty="0">
                <a:latin typeface="+mn-ea"/>
              </a:rPr>
              <a:t>方向主要处理的文本、语音数据，自然语言处理领域是目前学术界与大型科技公司最为追捧的方向，近两年深度学习的成果大多聚焦于自然语言处理</a:t>
            </a:r>
            <a:r>
              <a:rPr lang="en-US" altLang="zh-CN" dirty="0">
                <a:latin typeface="+mn-ea"/>
              </a:rPr>
              <a:t>,</a:t>
            </a:r>
            <a:r>
              <a:rPr lang="zh-CN" altLang="en-US" dirty="0">
                <a:latin typeface="+mn-ea"/>
              </a:rPr>
              <a:t>前景非常好。</a:t>
            </a:r>
            <a:r>
              <a:rPr lang="en-US" altLang="zh-CN" dirty="0">
                <a:latin typeface="+mn-ea"/>
              </a:rPr>
              <a:t>NLP</a:t>
            </a:r>
            <a:r>
              <a:rPr lang="zh-CN" altLang="en-US" dirty="0">
                <a:latin typeface="+mn-ea"/>
              </a:rPr>
              <a:t>方向典型应用有语音识别、语音搜索、语音合成、文本情感分析、推荐系统、搜索引擎、广告推荐等高价值领域。</a:t>
            </a:r>
            <a:endParaRPr lang="en-US" altLang="zh-CN" dirty="0">
              <a:latin typeface="+mn-ea"/>
            </a:endParaRPr>
          </a:p>
          <a:p>
            <a:r>
              <a:rPr lang="zh-CN" altLang="en-US" b="1" dirty="0">
                <a:latin typeface="+mn-ea"/>
              </a:rPr>
              <a:t>数据分析挖掘方向</a:t>
            </a:r>
            <a:endParaRPr lang="zh-CN" altLang="en-US" dirty="0">
              <a:latin typeface="+mn-ea"/>
            </a:endParaRPr>
          </a:p>
          <a:p>
            <a:r>
              <a:rPr lang="zh-CN" altLang="en-US" dirty="0">
                <a:latin typeface="+mn-ea"/>
              </a:rPr>
              <a:t>传统数据分析主要使用</a:t>
            </a:r>
            <a:r>
              <a:rPr lang="en-US" altLang="zh-CN" dirty="0">
                <a:latin typeface="+mn-ea"/>
              </a:rPr>
              <a:t>Excel</a:t>
            </a:r>
            <a:r>
              <a:rPr lang="zh-CN" altLang="en-US" dirty="0">
                <a:latin typeface="+mn-ea"/>
              </a:rPr>
              <a:t>工具、</a:t>
            </a:r>
            <a:r>
              <a:rPr lang="en-US" altLang="zh-CN" dirty="0">
                <a:latin typeface="+mn-ea"/>
              </a:rPr>
              <a:t>SPSS/SAS</a:t>
            </a:r>
            <a:r>
              <a:rPr lang="zh-CN" altLang="en-US" dirty="0">
                <a:latin typeface="+mn-ea"/>
              </a:rPr>
              <a:t>统计分析软件进行，如需要自动化提高效率或更灵活定制的话就需要</a:t>
            </a:r>
            <a:r>
              <a:rPr lang="en-US" altLang="zh-CN" dirty="0">
                <a:latin typeface="+mn-ea"/>
              </a:rPr>
              <a:t>R</a:t>
            </a:r>
            <a:r>
              <a:rPr lang="zh-CN" altLang="en-US" dirty="0">
                <a:latin typeface="+mn-ea"/>
              </a:rPr>
              <a:t>语言或</a:t>
            </a:r>
            <a:r>
              <a:rPr lang="en-US" altLang="zh-CN" dirty="0">
                <a:latin typeface="+mn-ea"/>
              </a:rPr>
              <a:t>Python</a:t>
            </a:r>
            <a:r>
              <a:rPr lang="zh-CN" altLang="en-US" dirty="0">
                <a:latin typeface="+mn-ea"/>
              </a:rPr>
              <a:t>语言来构建数据模型进行数据分析。</a:t>
            </a:r>
            <a:endParaRPr lang="en-US" altLang="zh-CN" dirty="0">
              <a:latin typeface="+mn-ea"/>
            </a:endParaRPr>
          </a:p>
          <a:p>
            <a:r>
              <a:rPr lang="zh-CN" altLang="en-US" b="1" dirty="0">
                <a:latin typeface="+mn-ea"/>
              </a:rPr>
              <a:t>综合应用方向</a:t>
            </a:r>
            <a:endParaRPr lang="zh-CN" altLang="en-US" dirty="0">
              <a:latin typeface="+mn-ea"/>
            </a:endParaRPr>
          </a:p>
          <a:p>
            <a:r>
              <a:rPr lang="zh-CN" altLang="en-US" dirty="0">
                <a:latin typeface="+mn-ea"/>
              </a:rPr>
              <a:t>不少</a:t>
            </a:r>
            <a:r>
              <a:rPr lang="en-US" altLang="zh-CN" dirty="0">
                <a:latin typeface="+mn-ea"/>
              </a:rPr>
              <a:t>AI</a:t>
            </a:r>
            <a:r>
              <a:rPr lang="zh-CN" altLang="en-US" dirty="0">
                <a:latin typeface="+mn-ea"/>
              </a:rPr>
              <a:t>应用需要综合计算机视觉、自然语言处理、数据挖掘技术，典型的有无人驾驶汽车、无人机、机器人、人机博弈等</a:t>
            </a:r>
            <a:r>
              <a:rPr lang="en-US" altLang="zh-CN" dirty="0">
                <a:latin typeface="+mn-ea"/>
              </a:rPr>
              <a:t>AI</a:t>
            </a:r>
            <a:r>
              <a:rPr lang="zh-CN" altLang="en-US" dirty="0">
                <a:latin typeface="+mn-ea"/>
              </a:rPr>
              <a:t>综合应用。</a:t>
            </a:r>
            <a:endParaRPr lang="zh-CN" altLang="en-US" dirty="0"/>
          </a:p>
        </p:txBody>
      </p:sp>
    </p:spTree>
    <p:extLst>
      <p:ext uri="{BB962C8B-B14F-4D97-AF65-F5344CB8AC3E}">
        <p14:creationId xmlns:p14="http://schemas.microsoft.com/office/powerpoint/2010/main" val="630772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日历&#10;&#10;描述已自动生成">
            <a:extLst>
              <a:ext uri="{FF2B5EF4-FFF2-40B4-BE49-F238E27FC236}">
                <a16:creationId xmlns:a16="http://schemas.microsoft.com/office/drawing/2014/main" id="{28B448AA-515B-493C-B867-2796992DE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2" name="表格占位符 6">
            <a:extLst>
              <a:ext uri="{FF2B5EF4-FFF2-40B4-BE49-F238E27FC236}">
                <a16:creationId xmlns:a16="http://schemas.microsoft.com/office/drawing/2014/main" id="{99DCED6E-86E2-4685-9BCB-15E2F951F77B}"/>
              </a:ext>
            </a:extLst>
          </p:cNvPr>
          <p:cNvGraphicFramePr>
            <a:graphicFrameLocks/>
          </p:cNvGraphicFramePr>
          <p:nvPr>
            <p:extLst>
              <p:ext uri="{D42A27DB-BD31-4B8C-83A1-F6EECF244321}">
                <p14:modId xmlns:p14="http://schemas.microsoft.com/office/powerpoint/2010/main" val="88139434"/>
              </p:ext>
            </p:extLst>
          </p:nvPr>
        </p:nvGraphicFramePr>
        <p:xfrm>
          <a:off x="1676533" y="496572"/>
          <a:ext cx="8838933" cy="5864855"/>
        </p:xfrm>
        <a:graphic>
          <a:graphicData uri="http://schemas.openxmlformats.org/drawingml/2006/table">
            <a:tbl>
              <a:tblPr firstRow="1" bandRow="1">
                <a:tableStyleId>{93296810-A885-4BE3-A3E7-6D5BEEA58F35}</a:tableStyleId>
              </a:tblPr>
              <a:tblGrid>
                <a:gridCol w="2696623">
                  <a:extLst>
                    <a:ext uri="{9D8B030D-6E8A-4147-A177-3AD203B41FA5}">
                      <a16:colId xmlns:a16="http://schemas.microsoft.com/office/drawing/2014/main" val="1078058074"/>
                    </a:ext>
                  </a:extLst>
                </a:gridCol>
                <a:gridCol w="6142310">
                  <a:extLst>
                    <a:ext uri="{9D8B030D-6E8A-4147-A177-3AD203B41FA5}">
                      <a16:colId xmlns:a16="http://schemas.microsoft.com/office/drawing/2014/main" val="3617295776"/>
                    </a:ext>
                  </a:extLst>
                </a:gridCol>
              </a:tblGrid>
              <a:tr h="7007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600" b="1" noProof="0" dirty="0">
                          <a:solidFill>
                            <a:srgbClr val="002060"/>
                          </a:solidFill>
                        </a:rPr>
                        <a:t>时间</a:t>
                      </a:r>
                      <a:endParaRPr lang="zh-CN" altLang="ru-RU" sz="2600" b="1" noProof="0" dirty="0">
                        <a:solidFill>
                          <a:srgbClr val="002060"/>
                        </a:solidFill>
                      </a:endParaRPr>
                    </a:p>
                  </a:txBody>
                  <a:tcPr marL="92013" marR="92013" anchor="ctr"/>
                </a:tc>
                <a:tc>
                  <a:txBody>
                    <a:bodyPr/>
                    <a:lstStyle/>
                    <a:p>
                      <a:pPr algn="ctr" rtl="0"/>
                      <a:r>
                        <a:rPr lang="zh-CN" altLang="en-US" sz="2600" b="1" noProof="0" dirty="0">
                          <a:solidFill>
                            <a:srgbClr val="002060"/>
                          </a:solidFill>
                        </a:rPr>
                        <a:t>奖项</a:t>
                      </a:r>
                      <a:endParaRPr lang="zh-CN" altLang="ru-RU" sz="2600" b="1" noProof="0" dirty="0">
                        <a:solidFill>
                          <a:srgbClr val="002060"/>
                        </a:solidFill>
                        <a:latin typeface="Microsoft YaHei UI" panose="020B0503020204020204" pitchFamily="34" charset="-122"/>
                        <a:ea typeface="Microsoft YaHei UI" panose="020B0503020204020204" pitchFamily="34" charset="-122"/>
                      </a:endParaRPr>
                    </a:p>
                  </a:txBody>
                  <a:tcPr marL="92013" marR="92013" anchor="ctr"/>
                </a:tc>
                <a:extLst>
                  <a:ext uri="{0D108BD9-81ED-4DB2-BD59-A6C34878D82A}">
                    <a16:rowId xmlns:a16="http://schemas.microsoft.com/office/drawing/2014/main" val="3402420211"/>
                  </a:ext>
                </a:extLst>
              </a:tr>
              <a:tr h="461330">
                <a:tc gridSpan="2">
                  <a:txBody>
                    <a:bodyPr/>
                    <a:lstStyle/>
                    <a:p>
                      <a:pPr marL="0" algn="ctr" defTabSz="914400" rtl="0" eaLnBrk="1" latinLnBrk="0" hangingPunct="1"/>
                      <a:r>
                        <a:rPr lang="zh-CN" altLang="en-US" sz="2600" b="1" i="0" kern="1200" noProof="0" dirty="0">
                          <a:solidFill>
                            <a:srgbClr val="002060"/>
                          </a:solidFill>
                          <a:latin typeface="+mn-ea"/>
                          <a:ea typeface="+mn-ea"/>
                          <a:cs typeface="+mn-cs"/>
                        </a:rPr>
                        <a:t>国家级奖项</a:t>
                      </a:r>
                      <a:endParaRPr lang="en-US" altLang="zh-CN" sz="2600" b="1" i="0" kern="1200" noProof="0" dirty="0">
                        <a:solidFill>
                          <a:srgbClr val="002060"/>
                        </a:solidFill>
                        <a:latin typeface="+mn-ea"/>
                        <a:ea typeface="+mn-ea"/>
                        <a:cs typeface="+mn-cs"/>
                      </a:endParaRPr>
                    </a:p>
                  </a:txBody>
                  <a:tcPr marL="92013" marR="92013" anchor="ctr"/>
                </a:tc>
                <a:tc hMerge="1">
                  <a:txBody>
                    <a:bodyPr/>
                    <a:lstStyle/>
                    <a:p>
                      <a:pPr marL="0" algn="ctr" defTabSz="914400" rtl="0" eaLnBrk="1" latinLnBrk="0" hangingPunct="1"/>
                      <a:endParaRPr lang="zh-CN" altLang="ru-RU" sz="1600"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6319503"/>
                  </a:ext>
                </a:extLst>
              </a:tr>
              <a:tr h="638175">
                <a:tc>
                  <a:txBody>
                    <a:bodyPr/>
                    <a:lstStyle/>
                    <a:p>
                      <a:pPr marL="0" algn="ctr" defTabSz="914400" rtl="0" eaLnBrk="1" latinLnBrk="0" hangingPunct="1"/>
                      <a:r>
                        <a:rPr lang="en-US" altLang="zh-CN" sz="2600" b="1" dirty="0"/>
                        <a:t>2018</a:t>
                      </a:r>
                      <a:r>
                        <a:rPr lang="zh-CN" altLang="en-US" sz="2600" b="1" dirty="0"/>
                        <a:t>年</a:t>
                      </a:r>
                      <a:endParaRPr lang="zh-CN" altLang="ru-RU" sz="2600" b="1"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tc>
                <a:tc>
                  <a:txBody>
                    <a:bodyPr/>
                    <a:lstStyle/>
                    <a:p>
                      <a:pPr marL="0" algn="ctr" defTabSz="914400" rtl="0" eaLnBrk="1" latinLnBrk="0" hangingPunct="1"/>
                      <a:r>
                        <a:rPr lang="zh-CN" altLang="en-US" sz="2600" dirty="0"/>
                        <a:t>全国大学生电子设计科技前沿邀请赛</a:t>
                      </a:r>
                      <a:endParaRPr lang="en-US" altLang="zh-CN" sz="2600" dirty="0"/>
                    </a:p>
                    <a:p>
                      <a:pPr marL="0" algn="ctr" defTabSz="914400" rtl="0" eaLnBrk="1" latinLnBrk="0" hangingPunct="1"/>
                      <a:r>
                        <a:rPr lang="zh-CN" altLang="en-US" sz="2600" dirty="0"/>
                        <a:t>国家三等奖</a:t>
                      </a:r>
                      <a:endParaRPr lang="zh-CN" altLang="ru-RU" sz="2600"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tc>
                <a:extLst>
                  <a:ext uri="{0D108BD9-81ED-4DB2-BD59-A6C34878D82A}">
                    <a16:rowId xmlns:a16="http://schemas.microsoft.com/office/drawing/2014/main" val="759479917"/>
                  </a:ext>
                </a:extLst>
              </a:tr>
              <a:tr h="700720">
                <a:tc>
                  <a:txBody>
                    <a:bodyPr/>
                    <a:lstStyle/>
                    <a:p>
                      <a:pPr marL="0" algn="ctr" defTabSz="914400" rtl="0" eaLnBrk="1" latinLnBrk="0" hangingPunct="1"/>
                      <a:r>
                        <a:rPr lang="en-US" altLang="zh-CN" sz="2600" b="1" dirty="0"/>
                        <a:t>2018</a:t>
                      </a:r>
                      <a:r>
                        <a:rPr lang="zh-CN" altLang="en-US" sz="2600" b="1" dirty="0"/>
                        <a:t>年</a:t>
                      </a:r>
                      <a:endParaRPr lang="zh-CN" altLang="ru-RU" sz="2600" b="1"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tc>
                <a:tc>
                  <a:txBody>
                    <a:bodyPr/>
                    <a:lstStyle/>
                    <a:p>
                      <a:pPr marL="0" algn="ctr" defTabSz="914400" rtl="0" eaLnBrk="1" latinLnBrk="0" hangingPunct="1"/>
                      <a:r>
                        <a:rPr lang="zh-CN" altLang="en-US" sz="2600" dirty="0"/>
                        <a:t>全国大学生电子设计科技前沿邀请赛</a:t>
                      </a:r>
                      <a:endParaRPr lang="en-US" altLang="zh-CN" sz="2600" dirty="0"/>
                    </a:p>
                    <a:p>
                      <a:pPr marL="0" algn="ctr" defTabSz="914400" rtl="0" eaLnBrk="1" latinLnBrk="0" hangingPunct="1"/>
                      <a:r>
                        <a:rPr lang="zh-CN" altLang="en-US" sz="2600" dirty="0"/>
                        <a:t>国家三等奖</a:t>
                      </a:r>
                      <a:endParaRPr lang="zh-CN" altLang="ru-RU" sz="2600"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tc>
                <a:extLst>
                  <a:ext uri="{0D108BD9-81ED-4DB2-BD59-A6C34878D82A}">
                    <a16:rowId xmlns:a16="http://schemas.microsoft.com/office/drawing/2014/main" val="3108109036"/>
                  </a:ext>
                </a:extLst>
              </a:tr>
              <a:tr h="700720">
                <a:tc>
                  <a:txBody>
                    <a:bodyPr/>
                    <a:lstStyle/>
                    <a:p>
                      <a:pPr marL="0" algn="ctr" defTabSz="914400" rtl="0" eaLnBrk="1" latinLnBrk="0" hangingPunct="1"/>
                      <a:r>
                        <a:rPr lang="en-US" altLang="zh-CN" sz="2600" b="1" dirty="0"/>
                        <a:t>2019</a:t>
                      </a:r>
                      <a:r>
                        <a:rPr lang="zh-CN" altLang="en-US" sz="2600" b="1" dirty="0"/>
                        <a:t>年</a:t>
                      </a:r>
                      <a:endParaRPr lang="zh-CN" altLang="ru-RU" sz="2600" b="1"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tc>
                <a:tc>
                  <a:txBody>
                    <a:bodyPr/>
                    <a:lstStyle/>
                    <a:p>
                      <a:pPr marL="0" algn="ctr" defTabSz="914400" rtl="0" eaLnBrk="1" latinLnBrk="0" hangingPunct="1"/>
                      <a:r>
                        <a:rPr lang="zh-CN" altLang="en-US" sz="2600" b="1" dirty="0"/>
                        <a:t>挑战杯</a:t>
                      </a:r>
                      <a:r>
                        <a:rPr lang="zh-CN" altLang="en-US" sz="2600" dirty="0"/>
                        <a:t>全国大学生课外科技作品挑战赛</a:t>
                      </a:r>
                      <a:endParaRPr lang="en-US" altLang="zh-CN" sz="2600" dirty="0"/>
                    </a:p>
                    <a:p>
                      <a:pPr marL="0" algn="ctr" defTabSz="914400" rtl="0" eaLnBrk="1" latinLnBrk="0" hangingPunct="1"/>
                      <a:r>
                        <a:rPr lang="zh-CN" altLang="en-US" sz="2600" dirty="0"/>
                        <a:t>国家三等奖</a:t>
                      </a:r>
                      <a:endParaRPr lang="zh-CN" altLang="ru-RU" sz="2600"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tc>
                <a:extLst>
                  <a:ext uri="{0D108BD9-81ED-4DB2-BD59-A6C34878D82A}">
                    <a16:rowId xmlns:a16="http://schemas.microsoft.com/office/drawing/2014/main" val="3102921562"/>
                  </a:ext>
                </a:extLst>
              </a:tr>
              <a:tr h="623255">
                <a:tc gridSpan="2">
                  <a:txBody>
                    <a:bodyPr/>
                    <a:lstStyle/>
                    <a:p>
                      <a:pPr marL="0" algn="ctr" defTabSz="914400" rtl="0" eaLnBrk="1" latinLnBrk="0" hangingPunct="1"/>
                      <a:r>
                        <a:rPr lang="zh-CN" altLang="en-US" sz="2600" b="1" kern="1200" noProof="0" dirty="0">
                          <a:solidFill>
                            <a:srgbClr val="002060"/>
                          </a:solidFill>
                        </a:rPr>
                        <a:t>校级奖项</a:t>
                      </a:r>
                      <a:endParaRPr lang="zh-CN" altLang="ru-RU" sz="2600" b="1" i="0" kern="1200" noProof="0" dirty="0">
                        <a:solidFill>
                          <a:srgbClr val="002060"/>
                        </a:solidFill>
                        <a:latin typeface="Microsoft YaHei UI" panose="020B0503020204020204" pitchFamily="34" charset="-122"/>
                        <a:ea typeface="Microsoft YaHei UI" panose="020B0503020204020204" pitchFamily="34" charset="-122"/>
                        <a:cs typeface="+mn-cs"/>
                      </a:endParaRPr>
                    </a:p>
                  </a:txBody>
                  <a:tcPr marL="92013" marR="92013" anchor="ctr"/>
                </a:tc>
                <a:tc hMerge="1">
                  <a:txBody>
                    <a:bodyPr/>
                    <a:lstStyle/>
                    <a:p>
                      <a:pPr marL="0" algn="ctr" defTabSz="914400" rtl="0" eaLnBrk="1" latinLnBrk="0" hangingPunct="1"/>
                      <a:endParaRPr lang="zh-CN" altLang="ru-RU" sz="1600"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0525708"/>
                  </a:ext>
                </a:extLst>
              </a:tr>
              <a:tr h="700720">
                <a:tc>
                  <a:txBody>
                    <a:bodyPr/>
                    <a:lstStyle/>
                    <a:p>
                      <a:pPr marL="0" algn="ctr" defTabSz="914400" rtl="0" eaLnBrk="1" latinLnBrk="0" hangingPunct="1"/>
                      <a:r>
                        <a:rPr lang="en-US" altLang="zh-CN" sz="2600" b="1" dirty="0"/>
                        <a:t>2017</a:t>
                      </a:r>
                      <a:r>
                        <a:rPr lang="zh-CN" altLang="en-US" sz="2600" b="1" dirty="0"/>
                        <a:t>年</a:t>
                      </a:r>
                      <a:endParaRPr lang="zh-CN" altLang="ru-RU" sz="2600" b="1"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tc>
                <a:tc>
                  <a:txBody>
                    <a:bodyPr/>
                    <a:lstStyle/>
                    <a:p>
                      <a:pPr marL="0" algn="ctr" defTabSz="914400" rtl="0" eaLnBrk="1" latinLnBrk="0" hangingPunct="1"/>
                      <a:r>
                        <a:rPr lang="zh-CN" altLang="en-US" sz="2600" dirty="0"/>
                        <a:t>多媒体设计大赛    校级一等奖</a:t>
                      </a:r>
                      <a:endParaRPr lang="zh-CN" altLang="ru-RU" sz="2600"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tc>
                <a:extLst>
                  <a:ext uri="{0D108BD9-81ED-4DB2-BD59-A6C34878D82A}">
                    <a16:rowId xmlns:a16="http://schemas.microsoft.com/office/drawing/2014/main" val="3774068911"/>
                  </a:ext>
                </a:extLst>
              </a:tr>
              <a:tr h="700720">
                <a:tc>
                  <a:txBody>
                    <a:bodyPr/>
                    <a:lstStyle/>
                    <a:p>
                      <a:pPr marL="0" algn="ctr" defTabSz="914400" rtl="0" eaLnBrk="1" latinLnBrk="0" hangingPunct="1"/>
                      <a:r>
                        <a:rPr lang="en-US" altLang="zh-CN" sz="2600" b="1" dirty="0"/>
                        <a:t>2018</a:t>
                      </a:r>
                      <a:r>
                        <a:rPr lang="zh-CN" altLang="en-US" sz="2600" b="1" dirty="0"/>
                        <a:t>年</a:t>
                      </a:r>
                      <a:endParaRPr lang="zh-CN" altLang="ru-RU" sz="2600" b="1"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tc>
                <a:tc>
                  <a:txBody>
                    <a:bodyPr/>
                    <a:lstStyle/>
                    <a:p>
                      <a:pPr marL="0" algn="ctr" defTabSz="914400" rtl="0" eaLnBrk="1" latinLnBrk="0" hangingPunct="1"/>
                      <a:r>
                        <a:rPr lang="zh-CN" altLang="en-US" sz="2600" dirty="0"/>
                        <a:t>大学生数学建模竞赛校级一等奖</a:t>
                      </a:r>
                      <a:endParaRPr lang="zh-CN" altLang="ru-RU" sz="2600" i="0" kern="1200" noProof="0" dirty="0">
                        <a:solidFill>
                          <a:schemeClr val="accent4"/>
                        </a:solidFill>
                        <a:latin typeface="Microsoft YaHei UI" panose="020B0503020204020204" pitchFamily="34" charset="-122"/>
                        <a:ea typeface="Microsoft YaHei UI" panose="020B0503020204020204" pitchFamily="34" charset="-122"/>
                        <a:cs typeface="+mn-cs"/>
                      </a:endParaRPr>
                    </a:p>
                  </a:txBody>
                  <a:tcPr marL="92013" marR="92013" anchor="ctr"/>
                </a:tc>
                <a:extLst>
                  <a:ext uri="{0D108BD9-81ED-4DB2-BD59-A6C34878D82A}">
                    <a16:rowId xmlns:a16="http://schemas.microsoft.com/office/drawing/2014/main" val="635263446"/>
                  </a:ext>
                </a:extLst>
              </a:tr>
            </a:tbl>
          </a:graphicData>
        </a:graphic>
      </p:graphicFrame>
      <p:sp>
        <p:nvSpPr>
          <p:cNvPr id="7" name="文本框 6">
            <a:extLst>
              <a:ext uri="{FF2B5EF4-FFF2-40B4-BE49-F238E27FC236}">
                <a16:creationId xmlns:a16="http://schemas.microsoft.com/office/drawing/2014/main" id="{4D882C8F-2316-4A9B-8243-7EE69D5413B7}"/>
              </a:ext>
            </a:extLst>
          </p:cNvPr>
          <p:cNvSpPr txBox="1"/>
          <p:nvPr/>
        </p:nvSpPr>
        <p:spPr>
          <a:xfrm>
            <a:off x="422768" y="443347"/>
            <a:ext cx="830997" cy="3999345"/>
          </a:xfrm>
          <a:prstGeom prst="rect">
            <a:avLst/>
          </a:prstGeom>
          <a:noFill/>
        </p:spPr>
        <p:txBody>
          <a:bodyPr vert="eaVert" wrap="square" rtlCol="0">
            <a:spAutoFit/>
          </a:bodyPr>
          <a:lstStyle/>
          <a:p>
            <a:r>
              <a:rPr lang="zh-CN" altLang="en-US" sz="4200" b="1" dirty="0">
                <a:latin typeface="+mj-ea"/>
              </a:rPr>
              <a:t>实验室历届奖项</a:t>
            </a:r>
            <a:endParaRPr lang="en-US" altLang="zh-CN" sz="4200" b="1" dirty="0">
              <a:latin typeface="+mj-ea"/>
            </a:endParaRPr>
          </a:p>
        </p:txBody>
      </p:sp>
    </p:spTree>
    <p:extLst>
      <p:ext uri="{BB962C8B-B14F-4D97-AF65-F5344CB8AC3E}">
        <p14:creationId xmlns:p14="http://schemas.microsoft.com/office/powerpoint/2010/main" val="343364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背景图案&#10;&#10;描述已自动生成">
            <a:extLst>
              <a:ext uri="{FF2B5EF4-FFF2-40B4-BE49-F238E27FC236}">
                <a16:creationId xmlns:a16="http://schemas.microsoft.com/office/drawing/2014/main" id="{48B29AB2-6843-46CE-86A5-3B3B54E30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descr="表格&#10;&#10;描述已自动生成">
            <a:extLst>
              <a:ext uri="{FF2B5EF4-FFF2-40B4-BE49-F238E27FC236}">
                <a16:creationId xmlns:a16="http://schemas.microsoft.com/office/drawing/2014/main" id="{57CD5AE5-3548-42E5-9907-BFCF4BA46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530" y="398197"/>
            <a:ext cx="3714939" cy="6061603"/>
          </a:xfrm>
          <a:prstGeom prst="rect">
            <a:avLst/>
          </a:prstGeom>
        </p:spPr>
      </p:pic>
      <p:sp>
        <p:nvSpPr>
          <p:cNvPr id="11" name="文本框 10">
            <a:extLst>
              <a:ext uri="{FF2B5EF4-FFF2-40B4-BE49-F238E27FC236}">
                <a16:creationId xmlns:a16="http://schemas.microsoft.com/office/drawing/2014/main" id="{7113A895-855F-42AB-8E69-AAFE76EC3CC0}"/>
              </a:ext>
            </a:extLst>
          </p:cNvPr>
          <p:cNvSpPr txBox="1"/>
          <p:nvPr/>
        </p:nvSpPr>
        <p:spPr>
          <a:xfrm>
            <a:off x="1254225" y="770737"/>
            <a:ext cx="877163" cy="5316524"/>
          </a:xfrm>
          <a:prstGeom prst="rect">
            <a:avLst/>
          </a:prstGeom>
          <a:noFill/>
        </p:spPr>
        <p:txBody>
          <a:bodyPr vert="eaVert" wrap="square" rtlCol="0">
            <a:spAutoFit/>
          </a:bodyPr>
          <a:lstStyle/>
          <a:p>
            <a:r>
              <a:rPr lang="zh-CN" altLang="en-US" sz="4500" dirty="0"/>
              <a:t>互联网公司薪酬对比</a:t>
            </a:r>
          </a:p>
        </p:txBody>
      </p:sp>
    </p:spTree>
    <p:extLst>
      <p:ext uri="{BB962C8B-B14F-4D97-AF65-F5344CB8AC3E}">
        <p14:creationId xmlns:p14="http://schemas.microsoft.com/office/powerpoint/2010/main" val="78201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日历&#10;&#10;描述已自动生成">
            <a:extLst>
              <a:ext uri="{FF2B5EF4-FFF2-40B4-BE49-F238E27FC236}">
                <a16:creationId xmlns:a16="http://schemas.microsoft.com/office/drawing/2014/main" id="{7EA68690-C49B-44CB-9B73-AF4303D4D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文本框 7">
            <a:extLst>
              <a:ext uri="{FF2B5EF4-FFF2-40B4-BE49-F238E27FC236}">
                <a16:creationId xmlns:a16="http://schemas.microsoft.com/office/drawing/2014/main" id="{9A192D8D-BCA3-484B-BEAB-46013011049C}"/>
              </a:ext>
            </a:extLst>
          </p:cNvPr>
          <p:cNvSpPr txBox="1"/>
          <p:nvPr/>
        </p:nvSpPr>
        <p:spPr>
          <a:xfrm>
            <a:off x="3300555" y="1436614"/>
            <a:ext cx="877163" cy="3984771"/>
          </a:xfrm>
          <a:prstGeom prst="rect">
            <a:avLst/>
          </a:prstGeom>
          <a:noFill/>
        </p:spPr>
        <p:txBody>
          <a:bodyPr vert="eaVert" wrap="square" rtlCol="0">
            <a:spAutoFit/>
          </a:bodyPr>
          <a:lstStyle/>
          <a:p>
            <a:r>
              <a:rPr lang="zh-CN" altLang="en-US" sz="4500" b="1" dirty="0"/>
              <a:t>历届学长学姐</a:t>
            </a:r>
            <a:endParaRPr lang="en-US" altLang="zh-CN" sz="4500" b="1" dirty="0"/>
          </a:p>
        </p:txBody>
      </p:sp>
      <p:graphicFrame>
        <p:nvGraphicFramePr>
          <p:cNvPr id="11" name="表格 11">
            <a:extLst>
              <a:ext uri="{FF2B5EF4-FFF2-40B4-BE49-F238E27FC236}">
                <a16:creationId xmlns:a16="http://schemas.microsoft.com/office/drawing/2014/main" id="{DB417603-E961-4ABB-B2B8-68A0242E3CEA}"/>
              </a:ext>
            </a:extLst>
          </p:cNvPr>
          <p:cNvGraphicFramePr>
            <a:graphicFrameLocks noGrp="1"/>
          </p:cNvGraphicFramePr>
          <p:nvPr>
            <p:extLst>
              <p:ext uri="{D42A27DB-BD31-4B8C-83A1-F6EECF244321}">
                <p14:modId xmlns:p14="http://schemas.microsoft.com/office/powerpoint/2010/main" val="2072182739"/>
              </p:ext>
            </p:extLst>
          </p:nvPr>
        </p:nvGraphicFramePr>
        <p:xfrm>
          <a:off x="4714612" y="392496"/>
          <a:ext cx="5915169" cy="4876800"/>
        </p:xfrm>
        <a:graphic>
          <a:graphicData uri="http://schemas.openxmlformats.org/drawingml/2006/table">
            <a:tbl>
              <a:tblPr firstRow="1" bandRow="1">
                <a:tableStyleId>{5C22544A-7EE6-4342-B048-85BDC9FD1C3A}</a:tableStyleId>
              </a:tblPr>
              <a:tblGrid>
                <a:gridCol w="1971723">
                  <a:extLst>
                    <a:ext uri="{9D8B030D-6E8A-4147-A177-3AD203B41FA5}">
                      <a16:colId xmlns:a16="http://schemas.microsoft.com/office/drawing/2014/main" val="3061959221"/>
                    </a:ext>
                  </a:extLst>
                </a:gridCol>
                <a:gridCol w="1971723">
                  <a:extLst>
                    <a:ext uri="{9D8B030D-6E8A-4147-A177-3AD203B41FA5}">
                      <a16:colId xmlns:a16="http://schemas.microsoft.com/office/drawing/2014/main" val="159601513"/>
                    </a:ext>
                  </a:extLst>
                </a:gridCol>
                <a:gridCol w="1971723">
                  <a:extLst>
                    <a:ext uri="{9D8B030D-6E8A-4147-A177-3AD203B41FA5}">
                      <a16:colId xmlns:a16="http://schemas.microsoft.com/office/drawing/2014/main" val="348856107"/>
                    </a:ext>
                  </a:extLst>
                </a:gridCol>
              </a:tblGrid>
              <a:tr h="370840">
                <a:tc>
                  <a:txBody>
                    <a:bodyPr/>
                    <a:lstStyle/>
                    <a:p>
                      <a:endParaRPr lang="zh-CN" altLang="en-US" dirty="0"/>
                    </a:p>
                  </a:txBody>
                  <a:tcPr/>
                </a:tc>
                <a:tc>
                  <a:txBody>
                    <a:bodyPr/>
                    <a:lstStyle/>
                    <a:p>
                      <a:r>
                        <a:rPr lang="zh-CN" altLang="en-US" dirty="0"/>
                        <a:t>姓名</a:t>
                      </a:r>
                    </a:p>
                  </a:txBody>
                  <a:tcPr/>
                </a:tc>
                <a:tc>
                  <a:txBody>
                    <a:bodyPr/>
                    <a:lstStyle/>
                    <a:p>
                      <a:r>
                        <a:rPr lang="en-US" altLang="zh-CN" b="1" dirty="0">
                          <a:latin typeface="Century Gothic" panose="020B0502020202020204" pitchFamily="34" charset="0"/>
                        </a:rPr>
                        <a:t>offer</a:t>
                      </a:r>
                      <a:endParaRPr lang="zh-CN" altLang="en-US" b="1" dirty="0">
                        <a:latin typeface="Century Gothic" panose="020B0502020202020204" pitchFamily="34" charset="0"/>
                      </a:endParaRPr>
                    </a:p>
                  </a:txBody>
                  <a:tcPr/>
                </a:tc>
                <a:extLst>
                  <a:ext uri="{0D108BD9-81ED-4DB2-BD59-A6C34878D82A}">
                    <a16:rowId xmlns:a16="http://schemas.microsoft.com/office/drawing/2014/main" val="2556794327"/>
                  </a:ext>
                </a:extLst>
              </a:tr>
              <a:tr h="370840">
                <a:tc>
                  <a:txBody>
                    <a:bodyPr/>
                    <a:lstStyle/>
                    <a:p>
                      <a:pPr algn="ctr"/>
                      <a:r>
                        <a:rPr lang="en-US" altLang="zh-CN" sz="2200" dirty="0"/>
                        <a:t>15</a:t>
                      </a:r>
                      <a:r>
                        <a:rPr lang="zh-CN" altLang="en-US" sz="2200" dirty="0"/>
                        <a:t>届</a:t>
                      </a:r>
                    </a:p>
                  </a:txBody>
                  <a:tcPr/>
                </a:tc>
                <a:tc>
                  <a:txBody>
                    <a:bodyPr/>
                    <a:lstStyle/>
                    <a:p>
                      <a:r>
                        <a:rPr lang="zh-CN" altLang="en-US" dirty="0"/>
                        <a:t>王智</a:t>
                      </a:r>
                    </a:p>
                  </a:txBody>
                  <a:tcPr/>
                </a:tc>
                <a:tc>
                  <a:txBody>
                    <a:bodyPr/>
                    <a:lstStyle/>
                    <a:p>
                      <a:r>
                        <a:rPr lang="zh-CN" altLang="en-US" dirty="0"/>
                        <a:t>拼多多</a:t>
                      </a:r>
                    </a:p>
                  </a:txBody>
                  <a:tcPr/>
                </a:tc>
                <a:extLst>
                  <a:ext uri="{0D108BD9-81ED-4DB2-BD59-A6C34878D82A}">
                    <a16:rowId xmlns:a16="http://schemas.microsoft.com/office/drawing/2014/main" val="1912988892"/>
                  </a:ext>
                </a:extLst>
              </a:tr>
              <a:tr h="370840">
                <a:tc rowSpan="5">
                  <a:txBody>
                    <a:bodyPr/>
                    <a:lstStyle/>
                    <a:p>
                      <a:pPr lvl="0" algn="ctr"/>
                      <a:r>
                        <a:rPr lang="en-US" altLang="zh-CN" sz="2200" dirty="0"/>
                        <a:t>16</a:t>
                      </a:r>
                      <a:r>
                        <a:rPr lang="zh-CN" altLang="en-US" sz="2200" dirty="0"/>
                        <a:t>届</a:t>
                      </a:r>
                    </a:p>
                  </a:txBody>
                  <a:tcPr anchor="ctr"/>
                </a:tc>
                <a:tc>
                  <a:txBody>
                    <a:bodyPr/>
                    <a:lstStyle/>
                    <a:p>
                      <a:r>
                        <a:rPr lang="zh-CN" altLang="en-US" dirty="0"/>
                        <a:t>张辉</a:t>
                      </a:r>
                    </a:p>
                  </a:txBody>
                  <a:tcPr/>
                </a:tc>
                <a:tc>
                  <a:txBody>
                    <a:bodyPr/>
                    <a:lstStyle/>
                    <a:p>
                      <a:r>
                        <a:rPr lang="zh-CN" altLang="en-US" dirty="0"/>
                        <a:t>华为</a:t>
                      </a:r>
                      <a:r>
                        <a:rPr lang="en-US" altLang="zh-CN" dirty="0"/>
                        <a:t>sp</a:t>
                      </a:r>
                    </a:p>
                  </a:txBody>
                  <a:tcPr/>
                </a:tc>
                <a:extLst>
                  <a:ext uri="{0D108BD9-81ED-4DB2-BD59-A6C34878D82A}">
                    <a16:rowId xmlns:a16="http://schemas.microsoft.com/office/drawing/2014/main" val="2559999471"/>
                  </a:ext>
                </a:extLst>
              </a:tr>
              <a:tr h="370840">
                <a:tc vMerge="1">
                  <a:txBody>
                    <a:bodyPr/>
                    <a:lstStyle/>
                    <a:p>
                      <a:endParaRPr lang="zh-CN" altLang="en-US" dirty="0"/>
                    </a:p>
                  </a:txBody>
                  <a:tcPr/>
                </a:tc>
                <a:tc>
                  <a:txBody>
                    <a:bodyPr/>
                    <a:lstStyle/>
                    <a:p>
                      <a:r>
                        <a:rPr lang="zh-CN" altLang="en-US" dirty="0"/>
                        <a:t>王婷婷</a:t>
                      </a:r>
                    </a:p>
                  </a:txBody>
                  <a:tcPr/>
                </a:tc>
                <a:tc>
                  <a:txBody>
                    <a:bodyPr/>
                    <a:lstStyle/>
                    <a:p>
                      <a:r>
                        <a:rPr lang="zh-CN" altLang="en-US" dirty="0"/>
                        <a:t>腾讯</a:t>
                      </a:r>
                    </a:p>
                  </a:txBody>
                  <a:tcPr/>
                </a:tc>
                <a:extLst>
                  <a:ext uri="{0D108BD9-81ED-4DB2-BD59-A6C34878D82A}">
                    <a16:rowId xmlns:a16="http://schemas.microsoft.com/office/drawing/2014/main" val="1998678348"/>
                  </a:ext>
                </a:extLst>
              </a:tr>
              <a:tr h="370840">
                <a:tc vMerge="1">
                  <a:txBody>
                    <a:bodyPr/>
                    <a:lstStyle/>
                    <a:p>
                      <a:endParaRPr lang="zh-CN" altLang="en-US" dirty="0"/>
                    </a:p>
                  </a:txBody>
                  <a:tcPr/>
                </a:tc>
                <a:tc>
                  <a:txBody>
                    <a:bodyPr/>
                    <a:lstStyle/>
                    <a:p>
                      <a:r>
                        <a:rPr lang="zh-CN" altLang="en-US" dirty="0"/>
                        <a:t>才润铎</a:t>
                      </a:r>
                    </a:p>
                  </a:txBody>
                  <a:tcPr/>
                </a:tc>
                <a:tc>
                  <a:txBody>
                    <a:bodyPr/>
                    <a:lstStyle/>
                    <a:p>
                      <a:r>
                        <a:rPr lang="zh-CN" altLang="en-US" dirty="0"/>
                        <a:t>申通</a:t>
                      </a:r>
                    </a:p>
                  </a:txBody>
                  <a:tcPr/>
                </a:tc>
                <a:extLst>
                  <a:ext uri="{0D108BD9-81ED-4DB2-BD59-A6C34878D82A}">
                    <a16:rowId xmlns:a16="http://schemas.microsoft.com/office/drawing/2014/main" val="2881727262"/>
                  </a:ext>
                </a:extLst>
              </a:tr>
              <a:tr h="370840">
                <a:tc vMerge="1">
                  <a:txBody>
                    <a:bodyPr/>
                    <a:lstStyle/>
                    <a:p>
                      <a:endParaRPr lang="zh-CN" altLang="en-US" dirty="0"/>
                    </a:p>
                  </a:txBody>
                  <a:tcPr/>
                </a:tc>
                <a:tc>
                  <a:txBody>
                    <a:bodyPr/>
                    <a:lstStyle/>
                    <a:p>
                      <a:r>
                        <a:rPr lang="zh-CN" altLang="en-US" dirty="0"/>
                        <a:t>焦军龙</a:t>
                      </a:r>
                    </a:p>
                  </a:txBody>
                  <a:tcPr/>
                </a:tc>
                <a:tc>
                  <a:txBody>
                    <a:bodyPr/>
                    <a:lstStyle/>
                    <a:p>
                      <a:r>
                        <a:rPr lang="zh-CN" altLang="en-US" dirty="0"/>
                        <a:t>京东</a:t>
                      </a:r>
                    </a:p>
                  </a:txBody>
                  <a:tcPr/>
                </a:tc>
                <a:extLst>
                  <a:ext uri="{0D108BD9-81ED-4DB2-BD59-A6C34878D82A}">
                    <a16:rowId xmlns:a16="http://schemas.microsoft.com/office/drawing/2014/main" val="3951002896"/>
                  </a:ext>
                </a:extLst>
              </a:tr>
              <a:tr h="370840">
                <a:tc vMerge="1">
                  <a:txBody>
                    <a:bodyPr/>
                    <a:lstStyle/>
                    <a:p>
                      <a:pPr lvl="0" algn="ctr"/>
                      <a:endParaRPr lang="zh-CN" altLang="en-US" sz="2200" dirty="0"/>
                    </a:p>
                  </a:txBody>
                  <a:tcPr anchor="ctr"/>
                </a:tc>
                <a:tc>
                  <a:txBody>
                    <a:bodyPr/>
                    <a:lstStyle/>
                    <a:p>
                      <a:r>
                        <a:rPr lang="zh-CN" altLang="en-US" dirty="0"/>
                        <a:t>秦麟</a:t>
                      </a:r>
                    </a:p>
                  </a:txBody>
                  <a:tcPr/>
                </a:tc>
                <a:tc>
                  <a:txBody>
                    <a:bodyPr/>
                    <a:lstStyle/>
                    <a:p>
                      <a:r>
                        <a:rPr lang="zh-CN" altLang="en-US" dirty="0"/>
                        <a:t>猫眼</a:t>
                      </a:r>
                    </a:p>
                  </a:txBody>
                  <a:tcPr/>
                </a:tc>
                <a:extLst>
                  <a:ext uri="{0D108BD9-81ED-4DB2-BD59-A6C34878D82A}">
                    <a16:rowId xmlns:a16="http://schemas.microsoft.com/office/drawing/2014/main" val="1076115710"/>
                  </a:ext>
                </a:extLst>
              </a:tr>
              <a:tr h="370840">
                <a:tc rowSpan="6">
                  <a:txBody>
                    <a:bodyPr/>
                    <a:lstStyle/>
                    <a:p>
                      <a:pPr algn="ctr"/>
                      <a:r>
                        <a:rPr lang="en-US" altLang="zh-CN" sz="2200" dirty="0"/>
                        <a:t>17</a:t>
                      </a:r>
                      <a:r>
                        <a:rPr lang="zh-CN" altLang="en-US" sz="2200" dirty="0"/>
                        <a:t>届</a:t>
                      </a:r>
                    </a:p>
                  </a:txBody>
                  <a:tcPr anchor="ctr"/>
                </a:tc>
                <a:tc>
                  <a:txBody>
                    <a:bodyPr/>
                    <a:lstStyle/>
                    <a:p>
                      <a:r>
                        <a:rPr lang="zh-CN" altLang="en-US" dirty="0"/>
                        <a:t>赵林丰</a:t>
                      </a:r>
                    </a:p>
                  </a:txBody>
                  <a:tcPr/>
                </a:tc>
                <a:tc>
                  <a:txBody>
                    <a:bodyPr/>
                    <a:lstStyle/>
                    <a:p>
                      <a:r>
                        <a:rPr lang="zh-CN" altLang="en-US" dirty="0"/>
                        <a:t>腾讯</a:t>
                      </a:r>
                      <a:r>
                        <a:rPr lang="en-US" altLang="zh-CN" dirty="0"/>
                        <a:t>sp</a:t>
                      </a:r>
                      <a:endParaRPr lang="zh-CN" altLang="en-US" dirty="0"/>
                    </a:p>
                  </a:txBody>
                  <a:tcPr/>
                </a:tc>
                <a:extLst>
                  <a:ext uri="{0D108BD9-81ED-4DB2-BD59-A6C34878D82A}">
                    <a16:rowId xmlns:a16="http://schemas.microsoft.com/office/drawing/2014/main" val="3098227965"/>
                  </a:ext>
                </a:extLst>
              </a:tr>
              <a:tr h="370840">
                <a:tc vMerge="1">
                  <a:txBody>
                    <a:bodyPr/>
                    <a:lstStyle/>
                    <a:p>
                      <a:pPr algn="ctr"/>
                      <a:endParaRPr lang="zh-CN" altLang="en-US" sz="2200" dirty="0"/>
                    </a:p>
                  </a:txBody>
                  <a:tcPr anchor="ctr"/>
                </a:tc>
                <a:tc>
                  <a:txBody>
                    <a:bodyPr/>
                    <a:lstStyle/>
                    <a:p>
                      <a:r>
                        <a:rPr lang="zh-CN" altLang="en-US" dirty="0"/>
                        <a:t>张嘉鑫</a:t>
                      </a:r>
                    </a:p>
                  </a:txBody>
                  <a:tcPr/>
                </a:tc>
                <a:tc>
                  <a:txBody>
                    <a:bodyPr/>
                    <a:lstStyle/>
                    <a:p>
                      <a:r>
                        <a:rPr lang="zh-CN" altLang="en-US" dirty="0"/>
                        <a:t>阿里</a:t>
                      </a:r>
                      <a:endParaRPr lang="en-US" altLang="zh-CN" dirty="0"/>
                    </a:p>
                  </a:txBody>
                  <a:tcPr/>
                </a:tc>
                <a:extLst>
                  <a:ext uri="{0D108BD9-81ED-4DB2-BD59-A6C34878D82A}">
                    <a16:rowId xmlns:a16="http://schemas.microsoft.com/office/drawing/2014/main" val="951842739"/>
                  </a:ext>
                </a:extLst>
              </a:tr>
              <a:tr h="370840">
                <a:tc vMerge="1">
                  <a:txBody>
                    <a:bodyPr/>
                    <a:lstStyle/>
                    <a:p>
                      <a:endParaRPr lang="zh-CN" altLang="en-US" dirty="0"/>
                    </a:p>
                  </a:txBody>
                  <a:tcPr/>
                </a:tc>
                <a:tc>
                  <a:txBody>
                    <a:bodyPr/>
                    <a:lstStyle/>
                    <a:p>
                      <a:r>
                        <a:rPr lang="zh-CN" altLang="en-US" dirty="0"/>
                        <a:t>胡毅</a:t>
                      </a:r>
                    </a:p>
                  </a:txBody>
                  <a:tcPr/>
                </a:tc>
                <a:tc>
                  <a:txBody>
                    <a:bodyPr/>
                    <a:lstStyle/>
                    <a:p>
                      <a:r>
                        <a:rPr lang="zh-CN" altLang="en-US" dirty="0"/>
                        <a:t>京东</a:t>
                      </a:r>
                    </a:p>
                  </a:txBody>
                  <a:tcPr/>
                </a:tc>
                <a:extLst>
                  <a:ext uri="{0D108BD9-81ED-4DB2-BD59-A6C34878D82A}">
                    <a16:rowId xmlns:a16="http://schemas.microsoft.com/office/drawing/2014/main" val="1916864974"/>
                  </a:ext>
                </a:extLst>
              </a:tr>
              <a:tr h="370840">
                <a:tc vMerge="1">
                  <a:txBody>
                    <a:bodyPr/>
                    <a:lstStyle/>
                    <a:p>
                      <a:endParaRPr lang="zh-CN" altLang="en-US" dirty="0"/>
                    </a:p>
                  </a:txBody>
                  <a:tcPr/>
                </a:tc>
                <a:tc>
                  <a:txBody>
                    <a:bodyPr/>
                    <a:lstStyle/>
                    <a:p>
                      <a:r>
                        <a:rPr lang="zh-CN" altLang="en-US" dirty="0"/>
                        <a:t>安康</a:t>
                      </a:r>
                    </a:p>
                  </a:txBody>
                  <a:tcPr/>
                </a:tc>
                <a:tc>
                  <a:txBody>
                    <a:bodyPr/>
                    <a:lstStyle/>
                    <a:p>
                      <a:r>
                        <a:rPr lang="zh-CN" altLang="en-US" dirty="0"/>
                        <a:t>腾讯</a:t>
                      </a:r>
                      <a:endParaRPr lang="en-US" altLang="zh-CN" dirty="0"/>
                    </a:p>
                  </a:txBody>
                  <a:tcPr/>
                </a:tc>
                <a:extLst>
                  <a:ext uri="{0D108BD9-81ED-4DB2-BD59-A6C34878D82A}">
                    <a16:rowId xmlns:a16="http://schemas.microsoft.com/office/drawing/2014/main" val="3202357296"/>
                  </a:ext>
                </a:extLst>
              </a:tr>
              <a:tr h="370840">
                <a:tc vMerge="1">
                  <a:txBody>
                    <a:bodyPr/>
                    <a:lstStyle/>
                    <a:p>
                      <a:endParaRPr lang="zh-CN" altLang="en-US" dirty="0"/>
                    </a:p>
                  </a:txBody>
                  <a:tcPr/>
                </a:tc>
                <a:tc>
                  <a:txBody>
                    <a:bodyPr/>
                    <a:lstStyle/>
                    <a:p>
                      <a:r>
                        <a:rPr lang="zh-CN" altLang="en-US" dirty="0"/>
                        <a:t>何利</a:t>
                      </a:r>
                    </a:p>
                  </a:txBody>
                  <a:tcPr/>
                </a:tc>
                <a:tc>
                  <a:txBody>
                    <a:bodyPr/>
                    <a:lstStyle/>
                    <a:p>
                      <a:r>
                        <a:rPr lang="zh-CN" altLang="en-US" dirty="0"/>
                        <a:t>滴滴、字节</a:t>
                      </a:r>
                    </a:p>
                  </a:txBody>
                  <a:tcPr/>
                </a:tc>
                <a:extLst>
                  <a:ext uri="{0D108BD9-81ED-4DB2-BD59-A6C34878D82A}">
                    <a16:rowId xmlns:a16="http://schemas.microsoft.com/office/drawing/2014/main" val="1308113636"/>
                  </a:ext>
                </a:extLst>
              </a:tr>
              <a:tr h="370840">
                <a:tc vMerge="1">
                  <a:txBody>
                    <a:bodyPr/>
                    <a:lstStyle/>
                    <a:p>
                      <a:endParaRPr lang="zh-CN" altLang="en-US" dirty="0"/>
                    </a:p>
                  </a:txBody>
                  <a:tcPr/>
                </a:tc>
                <a:tc>
                  <a:txBody>
                    <a:bodyPr/>
                    <a:lstStyle/>
                    <a:p>
                      <a:r>
                        <a:rPr lang="zh-CN" altLang="en-US" dirty="0"/>
                        <a:t>杨欣</a:t>
                      </a:r>
                    </a:p>
                  </a:txBody>
                  <a:tcPr/>
                </a:tc>
                <a:tc>
                  <a:txBody>
                    <a:bodyPr/>
                    <a:lstStyle/>
                    <a:p>
                      <a:r>
                        <a:rPr lang="zh-CN" altLang="en-US" dirty="0"/>
                        <a:t>有赞、招商银行</a:t>
                      </a:r>
                    </a:p>
                  </a:txBody>
                  <a:tcPr/>
                </a:tc>
                <a:extLst>
                  <a:ext uri="{0D108BD9-81ED-4DB2-BD59-A6C34878D82A}">
                    <a16:rowId xmlns:a16="http://schemas.microsoft.com/office/drawing/2014/main" val="3492495849"/>
                  </a:ext>
                </a:extLst>
              </a:tr>
            </a:tbl>
          </a:graphicData>
        </a:graphic>
      </p:graphicFrame>
    </p:spTree>
    <p:extLst>
      <p:ext uri="{BB962C8B-B14F-4D97-AF65-F5344CB8AC3E}">
        <p14:creationId xmlns:p14="http://schemas.microsoft.com/office/powerpoint/2010/main" val="2964368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日历&#10;&#10;描述已自动生成">
            <a:extLst>
              <a:ext uri="{FF2B5EF4-FFF2-40B4-BE49-F238E27FC236}">
                <a16:creationId xmlns:a16="http://schemas.microsoft.com/office/drawing/2014/main" id="{A873A72A-9EEC-42A5-A76E-3718034B2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3916699" y="1663432"/>
            <a:ext cx="4358599" cy="1322070"/>
          </a:xfrm>
          <a:prstGeom prst="rect">
            <a:avLst/>
          </a:prstGeom>
          <a:noFill/>
        </p:spPr>
        <p:txBody>
          <a:bodyPr wrap="square" rtlCol="0">
            <a:spAutoFit/>
          </a:bodyPr>
          <a:lstStyle/>
          <a:p>
            <a:r>
              <a:rPr lang="zh-CN" altLang="en-US" sz="8000" b="1" dirty="0">
                <a:latin typeface="华文行楷" panose="02010800040101010101" pitchFamily="2" charset="-122"/>
                <a:ea typeface="华文行楷" panose="02010800040101010101" pitchFamily="2" charset="-122"/>
              </a:rPr>
              <a:t>心得分享</a:t>
            </a:r>
          </a:p>
        </p:txBody>
      </p:sp>
      <p:sp>
        <p:nvSpPr>
          <p:cNvPr id="6" name="文本框 5"/>
          <p:cNvSpPr txBox="1"/>
          <p:nvPr/>
        </p:nvSpPr>
        <p:spPr>
          <a:xfrm>
            <a:off x="4853999" y="3518556"/>
            <a:ext cx="2483998" cy="707886"/>
          </a:xfrm>
          <a:prstGeom prst="rect">
            <a:avLst/>
          </a:prstGeom>
          <a:noFill/>
        </p:spPr>
        <p:txBody>
          <a:bodyPr wrap="square" rtlCol="0">
            <a:spAutoFit/>
          </a:bodyPr>
          <a:lstStyle/>
          <a:p>
            <a:r>
              <a:rPr lang="zh-CN" altLang="en-US" sz="4000" b="1" dirty="0">
                <a:effectLst/>
                <a:latin typeface="华文新魏" panose="02010800040101010101" charset="-122"/>
                <a:ea typeface="华文新魏" panose="02010800040101010101" charset="-122"/>
              </a:rPr>
              <a:t>多敲代码！</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a:extLst>
              <a:ext uri="{FF2B5EF4-FFF2-40B4-BE49-F238E27FC236}">
                <a16:creationId xmlns:a16="http://schemas.microsoft.com/office/drawing/2014/main" id="{E371EDA2-3064-40EC-9FC7-91F4917EC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a:xfrm>
            <a:off x="530802" y="249143"/>
            <a:ext cx="10515600" cy="1325562"/>
          </a:xfrm>
        </p:spPr>
        <p:txBody>
          <a:bodyPr/>
          <a:lstStyle/>
          <a:p>
            <a:r>
              <a:rPr lang="en-US" altLang="zh-CN" b="1" dirty="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EPI(Enthusiastic Practice Interest)</a:t>
            </a:r>
            <a:endParaRPr lang="zh-CN" altLang="en-US" b="1" dirty="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endParaRPr>
          </a:p>
        </p:txBody>
      </p:sp>
      <p:sp>
        <p:nvSpPr>
          <p:cNvPr id="3" name="内容占位符 2"/>
          <p:cNvSpPr>
            <a:spLocks noGrp="1"/>
          </p:cNvSpPr>
          <p:nvPr>
            <p:ph sz="half" idx="1"/>
          </p:nvPr>
        </p:nvSpPr>
        <p:spPr>
          <a:xfrm>
            <a:off x="709740" y="1427342"/>
            <a:ext cx="6194865" cy="2828924"/>
          </a:xfrm>
        </p:spPr>
        <p:txBody>
          <a:bodyPr>
            <a:noAutofit/>
          </a:bodyPr>
          <a:lstStyle/>
          <a:p>
            <a:r>
              <a:rPr lang="en-US" altLang="zh-CN" sz="2400" b="1" dirty="0"/>
              <a:t>EPI</a:t>
            </a:r>
            <a:r>
              <a:rPr lang="zh-CN" altLang="en-US" sz="2400" b="1" dirty="0"/>
              <a:t>软件实验室隶属于电子工程学院，成立于</a:t>
            </a:r>
            <a:r>
              <a:rPr lang="en-US" altLang="zh-CN" sz="2400" b="1" dirty="0"/>
              <a:t>2015</a:t>
            </a:r>
            <a:r>
              <a:rPr lang="zh-CN" altLang="en-US" sz="2400" b="1" dirty="0"/>
              <a:t>年，旨为有兴趣以及踏实肯干的学生创造良好的实践学习环境，培养学生的兴趣爱好，共同成长一起进步。</a:t>
            </a:r>
            <a:endParaRPr lang="en-US" altLang="zh-CN" sz="2400" b="1" dirty="0"/>
          </a:p>
          <a:p>
            <a:r>
              <a:rPr lang="zh-CN" altLang="en-US" sz="2400" b="1" dirty="0"/>
              <a:t>实验室拥有电院实验楼</a:t>
            </a:r>
            <a:r>
              <a:rPr lang="en-US" altLang="zh-CN" sz="2400" b="1" dirty="0"/>
              <a:t>424</a:t>
            </a:r>
            <a:r>
              <a:rPr lang="zh-CN" altLang="en-US" sz="2400" b="1" dirty="0"/>
              <a:t>和创新基地两个学习实践场地，承担校级软件科技竞赛，引导学生积极参加国家级比赛，为学生项目成长提供孵化平台。</a:t>
            </a:r>
            <a:endParaRPr lang="en-US" altLang="zh-CN" sz="2400" b="1" dirty="0"/>
          </a:p>
        </p:txBody>
      </p:sp>
      <p:pic>
        <p:nvPicPr>
          <p:cNvPr id="8" name="内容占位符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614345" y="1511523"/>
            <a:ext cx="2653606" cy="261114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9" name="文本框 8"/>
          <p:cNvSpPr txBox="1"/>
          <p:nvPr/>
        </p:nvSpPr>
        <p:spPr>
          <a:xfrm>
            <a:off x="687964" y="4375271"/>
            <a:ext cx="10201275" cy="2363724"/>
          </a:xfrm>
          <a:prstGeom prst="rect">
            <a:avLst/>
          </a:prstGeom>
          <a:noFill/>
        </p:spPr>
        <p:txBody>
          <a:bodyPr wrap="square" rtlCol="0">
            <a:spAutoFit/>
          </a:bodyPr>
          <a:lstStyle/>
          <a:p>
            <a:pPr marL="228600" indent="-228600">
              <a:lnSpc>
                <a:spcPct val="90000"/>
              </a:lnSpc>
              <a:spcBef>
                <a:spcPts val="1000"/>
              </a:spcBef>
              <a:buFont typeface="Wingdings 2" panose="05020102010507070707" pitchFamily="18" charset="2"/>
              <a:buChar char=""/>
            </a:pPr>
            <a:r>
              <a:rPr lang="zh-CN" altLang="en-US" sz="2400" b="1" dirty="0"/>
              <a:t>经过五年的历程，实验室以“高目标，高要求，高质量”的理念，培养一批又一批的人才服务于我国顶尖互联网公司，如：阿里，腾讯，京东，华为等，</a:t>
            </a:r>
            <a:r>
              <a:rPr lang="zh-CN" altLang="en-US" sz="2400" b="1" dirty="0">
                <a:solidFill>
                  <a:srgbClr val="C00000"/>
                </a:solidFill>
              </a:rPr>
              <a:t>近年实验室本科毕业生平均就业薪资</a:t>
            </a:r>
            <a:r>
              <a:rPr lang="en-US" altLang="zh-CN" sz="2400" b="1" dirty="0">
                <a:solidFill>
                  <a:srgbClr val="C00000"/>
                </a:solidFill>
              </a:rPr>
              <a:t>25W+</a:t>
            </a:r>
            <a:r>
              <a:rPr lang="zh-CN" altLang="en-US" sz="2400" b="1" dirty="0"/>
              <a:t>，同时输送优秀科研型人才到</a:t>
            </a:r>
            <a:r>
              <a:rPr lang="en-US" altLang="zh-CN" sz="2400" b="1" dirty="0">
                <a:solidFill>
                  <a:srgbClr val="C00000"/>
                </a:solidFill>
              </a:rPr>
              <a:t>985</a:t>
            </a:r>
            <a:r>
              <a:rPr lang="zh-CN" altLang="en-US" sz="2400" b="1" dirty="0">
                <a:solidFill>
                  <a:srgbClr val="C00000"/>
                </a:solidFill>
              </a:rPr>
              <a:t>、</a:t>
            </a:r>
            <a:r>
              <a:rPr lang="en-US" altLang="zh-CN" sz="2400" b="1" dirty="0">
                <a:solidFill>
                  <a:srgbClr val="C00000"/>
                </a:solidFill>
              </a:rPr>
              <a:t>211</a:t>
            </a:r>
            <a:r>
              <a:rPr lang="zh-CN" altLang="en-US" sz="2400" b="1" dirty="0"/>
              <a:t>等重点高校，如：北京邮电大学，西安电子科技大学等，实验室以培养优秀人才到一流互联网公司和双流大学为目标，积极促进我校互联网科技竞赛和科研发展能力。</a:t>
            </a:r>
          </a:p>
          <a:p>
            <a:endParaRPr lang="zh-CN" alt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游戏机, 钟表&#10;&#10;描述已自动生成">
            <a:extLst>
              <a:ext uri="{FF2B5EF4-FFF2-40B4-BE49-F238E27FC236}">
                <a16:creationId xmlns:a16="http://schemas.microsoft.com/office/drawing/2014/main" id="{2A6D263E-7953-4EA9-9D77-1DFDB0002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图示 8">
            <a:extLst>
              <a:ext uri="{FF2B5EF4-FFF2-40B4-BE49-F238E27FC236}">
                <a16:creationId xmlns:a16="http://schemas.microsoft.com/office/drawing/2014/main" id="{F05FA9E7-9FE4-4555-A606-A982B9497946}"/>
              </a:ext>
            </a:extLst>
          </p:cNvPr>
          <p:cNvGraphicFramePr/>
          <p:nvPr>
            <p:extLst>
              <p:ext uri="{D42A27DB-BD31-4B8C-83A1-F6EECF244321}">
                <p14:modId xmlns:p14="http://schemas.microsoft.com/office/powerpoint/2010/main" val="2844221109"/>
              </p:ext>
            </p:extLst>
          </p:nvPr>
        </p:nvGraphicFramePr>
        <p:xfrm>
          <a:off x="2032000" y="117147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4" name="图片 3" descr="日历&#10;&#10;描述已自动生成">
            <a:extLst>
              <a:ext uri="{FF2B5EF4-FFF2-40B4-BE49-F238E27FC236}">
                <a16:creationId xmlns:a16="http://schemas.microsoft.com/office/drawing/2014/main" id="{A1C6AFBE-B150-4389-808F-C805D3CFB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idx="4294967295"/>
          </p:nvPr>
        </p:nvSpPr>
        <p:spPr>
          <a:xfrm>
            <a:off x="4769501" y="183152"/>
            <a:ext cx="2024347" cy="1325563"/>
          </a:xfrm>
        </p:spPr>
        <p:txBody>
          <a:bodyPr>
            <a:normAutofit/>
          </a:bodyPr>
          <a:lstStyle/>
          <a:p>
            <a:r>
              <a:rPr lang="zh-CN" altLang="en-US" sz="6600" dirty="0">
                <a:latin typeface="方正粗黑宋简体" panose="02000000000000000000" pitchFamily="2" charset="-122"/>
                <a:ea typeface="方正粗黑宋简体" panose="02000000000000000000" pitchFamily="2" charset="-122"/>
              </a:rPr>
              <a:t>前端</a:t>
            </a:r>
          </a:p>
        </p:txBody>
      </p:sp>
      <p:sp>
        <p:nvSpPr>
          <p:cNvPr id="12" name="文本框 11"/>
          <p:cNvSpPr txBox="1"/>
          <p:nvPr/>
        </p:nvSpPr>
        <p:spPr>
          <a:xfrm>
            <a:off x="6626663" y="1094882"/>
            <a:ext cx="5090531" cy="4154984"/>
          </a:xfrm>
          <a:prstGeom prst="rect">
            <a:avLst/>
          </a:prstGeom>
          <a:noFill/>
        </p:spPr>
        <p:txBody>
          <a:bodyPr wrap="square" rtlCol="0">
            <a:spAutoFit/>
          </a:bodyPr>
          <a:lstStyle/>
          <a:p>
            <a:pPr marL="342900" indent="-342900" algn="l">
              <a:buFont typeface="Wingdings" panose="05000000000000000000" pitchFamily="2" charset="2"/>
              <a:buChar char="Ø"/>
            </a:pPr>
            <a:r>
              <a:rPr lang="zh-CN" altLang="en-US" sz="2400" b="1" i="0" u="none" strike="noStrike" dirty="0">
                <a:solidFill>
                  <a:srgbClr val="121212"/>
                </a:solidFill>
                <a:effectLst/>
                <a:latin typeface="+mn-ea"/>
              </a:rPr>
              <a:t>前端是</a:t>
            </a:r>
            <a:r>
              <a:rPr lang="zh-CN" altLang="en-US" sz="2400" b="1" i="0" u="none" strike="noStrike" dirty="0">
                <a:solidFill>
                  <a:srgbClr val="FF0000"/>
                </a:solidFill>
                <a:effectLst/>
                <a:latin typeface="+mn-ea"/>
              </a:rPr>
              <a:t>与用户直接交互</a:t>
            </a:r>
            <a:r>
              <a:rPr lang="zh-CN" altLang="en-US" sz="2400" b="1" i="0" u="none" strike="noStrike" dirty="0">
                <a:solidFill>
                  <a:srgbClr val="121212"/>
                </a:solidFill>
                <a:effectLst/>
                <a:latin typeface="+mn-ea"/>
              </a:rPr>
              <a:t>的部分，包括你在浏览网页时接触的所有</a:t>
            </a:r>
            <a:r>
              <a:rPr lang="zh-CN" altLang="en-US" sz="2400" b="1" i="0" u="none" strike="noStrike" dirty="0">
                <a:solidFill>
                  <a:srgbClr val="FF0000"/>
                </a:solidFill>
                <a:effectLst/>
                <a:latin typeface="+mn-ea"/>
              </a:rPr>
              <a:t>视觉内容</a:t>
            </a:r>
            <a:r>
              <a:rPr lang="en-US" altLang="zh-CN" sz="2400" b="1" i="0" u="none" strike="noStrike" dirty="0">
                <a:solidFill>
                  <a:srgbClr val="121212"/>
                </a:solidFill>
                <a:effectLst/>
                <a:latin typeface="+mn-ea"/>
              </a:rPr>
              <a:t>--</a:t>
            </a:r>
            <a:r>
              <a:rPr lang="zh-CN" altLang="en-US" sz="2400" b="1" i="0" u="none" strike="noStrike" dirty="0">
                <a:solidFill>
                  <a:srgbClr val="121212"/>
                </a:solidFill>
                <a:effectLst/>
                <a:latin typeface="+mn-ea"/>
              </a:rPr>
              <a:t>从字体到颜色，以及下拉菜单和侧边栏。这些视觉内容，都是由浏览器解析、处理、渲染相关</a:t>
            </a:r>
            <a:r>
              <a:rPr lang="en-US" altLang="zh-CN" sz="2400" b="1" i="0" u="none" strike="noStrike" dirty="0">
                <a:solidFill>
                  <a:srgbClr val="121212"/>
                </a:solidFill>
                <a:effectLst/>
                <a:latin typeface="+mn-ea"/>
              </a:rPr>
              <a:t>HTML</a:t>
            </a:r>
            <a:r>
              <a:rPr lang="zh-CN" altLang="en-US" sz="2400" b="1" i="0" u="none" strike="noStrike" dirty="0">
                <a:solidFill>
                  <a:srgbClr val="121212"/>
                </a:solidFill>
                <a:effectLst/>
                <a:latin typeface="+mn-ea"/>
              </a:rPr>
              <a:t>、</a:t>
            </a:r>
            <a:r>
              <a:rPr lang="en-US" altLang="zh-CN" sz="2400" b="1" i="0" u="none" strike="noStrike" dirty="0">
                <a:solidFill>
                  <a:srgbClr val="121212"/>
                </a:solidFill>
                <a:effectLst/>
                <a:latin typeface="+mn-ea"/>
              </a:rPr>
              <a:t>CSS</a:t>
            </a:r>
            <a:r>
              <a:rPr lang="zh-CN" altLang="en-US" sz="2400" b="1" i="0" u="none" strike="noStrike" dirty="0">
                <a:solidFill>
                  <a:srgbClr val="121212"/>
                </a:solidFill>
                <a:effectLst/>
                <a:latin typeface="+mn-ea"/>
              </a:rPr>
              <a:t>、</a:t>
            </a:r>
            <a:r>
              <a:rPr lang="en-US" altLang="zh-CN" sz="2400" b="1" i="0" u="none" strike="noStrike" dirty="0">
                <a:solidFill>
                  <a:srgbClr val="121212"/>
                </a:solidFill>
                <a:effectLst/>
                <a:latin typeface="+mn-ea"/>
              </a:rPr>
              <a:t>JS</a:t>
            </a:r>
            <a:r>
              <a:rPr lang="zh-CN" altLang="en-US" sz="2400" b="1" i="0" u="none" strike="noStrike" dirty="0">
                <a:solidFill>
                  <a:srgbClr val="121212"/>
                </a:solidFill>
                <a:effectLst/>
                <a:latin typeface="+mn-ea"/>
              </a:rPr>
              <a:t>文件后呈现而来。</a:t>
            </a:r>
            <a:endParaRPr lang="en-US" altLang="zh-CN" sz="2400" b="1" i="0" u="none" strike="noStrike" dirty="0">
              <a:solidFill>
                <a:srgbClr val="121212"/>
              </a:solidFill>
              <a:effectLst/>
              <a:latin typeface="+mn-ea"/>
            </a:endParaRPr>
          </a:p>
          <a:p>
            <a:pPr marL="342900" indent="-342900" algn="l">
              <a:buFont typeface="Wingdings" panose="05000000000000000000" pitchFamily="2" charset="2"/>
              <a:buChar char="Ø"/>
            </a:pPr>
            <a:r>
              <a:rPr lang="zh-CN" altLang="en-US" sz="2400" b="1" i="0" u="none" strike="noStrike" dirty="0">
                <a:solidFill>
                  <a:srgbClr val="121212"/>
                </a:solidFill>
                <a:effectLst/>
                <a:latin typeface="+mn-ea"/>
              </a:rPr>
              <a:t>前端开发，就是要创造上面提到的网站面向用户的部分背后的代码，并通过建立框架，构建沉浸性的用户体验。</a:t>
            </a:r>
          </a:p>
        </p:txBody>
      </p:sp>
      <p:graphicFrame>
        <p:nvGraphicFramePr>
          <p:cNvPr id="18" name="图示 17"/>
          <p:cNvGraphicFramePr/>
          <p:nvPr>
            <p:extLst>
              <p:ext uri="{D42A27DB-BD31-4B8C-83A1-F6EECF244321}">
                <p14:modId xmlns:p14="http://schemas.microsoft.com/office/powerpoint/2010/main" val="3880894534"/>
              </p:ext>
            </p:extLst>
          </p:nvPr>
        </p:nvGraphicFramePr>
        <p:xfrm>
          <a:off x="58156" y="1101623"/>
          <a:ext cx="5958049" cy="557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文本框 19"/>
          <p:cNvSpPr txBox="1"/>
          <p:nvPr/>
        </p:nvSpPr>
        <p:spPr>
          <a:xfrm>
            <a:off x="474806" y="2181998"/>
            <a:ext cx="2482269" cy="1569660"/>
          </a:xfrm>
          <a:prstGeom prst="rect">
            <a:avLst/>
          </a:prstGeom>
          <a:noFill/>
        </p:spPr>
        <p:txBody>
          <a:bodyPr wrap="square" rtlCol="0">
            <a:spAutoFit/>
          </a:bodyPr>
          <a:lstStyle/>
          <a:p>
            <a:r>
              <a:rPr lang="en-US" altLang="zh-CN" sz="4800" b="1" dirty="0">
                <a:solidFill>
                  <a:schemeClr val="tx1"/>
                </a:solidFill>
                <a:latin typeface="方正粗黑宋简体" panose="02000000000000000000" pitchFamily="2" charset="-122"/>
                <a:ea typeface="方正粗黑宋简体" panose="02000000000000000000" pitchFamily="2" charset="-122"/>
              </a:rPr>
              <a:t>HTML</a:t>
            </a:r>
            <a:endParaRPr lang="zh-CN" altLang="en-US" sz="4800" b="1" dirty="0">
              <a:solidFill>
                <a:schemeClr val="tx1"/>
              </a:solidFill>
              <a:latin typeface="方正粗黑宋简体" panose="02000000000000000000" pitchFamily="2" charset="-122"/>
              <a:ea typeface="方正粗黑宋简体" panose="02000000000000000000" pitchFamily="2" charset="-122"/>
            </a:endParaRPr>
          </a:p>
          <a:p>
            <a:endParaRPr lang="zh-CN" altLang="en-US" sz="4800" dirty="0"/>
          </a:p>
        </p:txBody>
      </p:sp>
      <p:sp>
        <p:nvSpPr>
          <p:cNvPr id="22" name="文本框 21"/>
          <p:cNvSpPr txBox="1"/>
          <p:nvPr/>
        </p:nvSpPr>
        <p:spPr>
          <a:xfrm>
            <a:off x="3824267" y="2140633"/>
            <a:ext cx="1568058" cy="923330"/>
          </a:xfrm>
          <a:prstGeom prst="rect">
            <a:avLst/>
          </a:prstGeom>
          <a:noFill/>
        </p:spPr>
        <p:txBody>
          <a:bodyPr wrap="none" rtlCol="0">
            <a:spAutoFit/>
          </a:bodyPr>
          <a:lstStyle/>
          <a:p>
            <a:r>
              <a:rPr lang="en-US" altLang="zh-CN" sz="5400" dirty="0">
                <a:latin typeface="方正粗黑宋简体" panose="02000000000000000000" pitchFamily="2" charset="-122"/>
                <a:ea typeface="方正粗黑宋简体" panose="02000000000000000000" pitchFamily="2" charset="-122"/>
              </a:rPr>
              <a:t>CSS</a:t>
            </a:r>
            <a:endParaRPr lang="zh-CN" altLang="en-US" sz="5400" dirty="0">
              <a:latin typeface="方正粗黑宋简体" panose="02000000000000000000" pitchFamily="2" charset="-122"/>
              <a:ea typeface="方正粗黑宋简体" panose="02000000000000000000" pitchFamily="2" charset="-122"/>
            </a:endParaRPr>
          </a:p>
        </p:txBody>
      </p:sp>
      <p:sp>
        <p:nvSpPr>
          <p:cNvPr id="24" name="文本框 23"/>
          <p:cNvSpPr txBox="1"/>
          <p:nvPr/>
        </p:nvSpPr>
        <p:spPr>
          <a:xfrm>
            <a:off x="1859614" y="4146032"/>
            <a:ext cx="2355132" cy="1446550"/>
          </a:xfrm>
          <a:prstGeom prst="rect">
            <a:avLst/>
          </a:prstGeom>
          <a:noFill/>
        </p:spPr>
        <p:txBody>
          <a:bodyPr wrap="none" rtlCol="0">
            <a:spAutoFit/>
          </a:bodyPr>
          <a:lstStyle/>
          <a:p>
            <a:pPr algn="ctr"/>
            <a:r>
              <a:rPr lang="en-US" altLang="zh-CN" sz="4400" b="1" dirty="0">
                <a:latin typeface="方正粗黑宋简体" panose="02000000000000000000" pitchFamily="2" charset="-122"/>
                <a:ea typeface="方正粗黑宋简体" panose="02000000000000000000" pitchFamily="2" charset="-122"/>
              </a:rPr>
              <a:t>JAVA</a:t>
            </a:r>
          </a:p>
          <a:p>
            <a:pPr algn="ctr"/>
            <a:r>
              <a:rPr lang="en-US" altLang="zh-CN" sz="4400" b="1" dirty="0">
                <a:latin typeface="方正粗黑宋简体" panose="02000000000000000000" pitchFamily="2" charset="-122"/>
                <a:ea typeface="方正粗黑宋简体" panose="02000000000000000000" pitchFamily="2" charset="-122"/>
              </a:rPr>
              <a:t>SCRIPT</a:t>
            </a:r>
            <a:endParaRPr lang="zh-CN" altLang="en-US" sz="4400" b="1" dirty="0">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1000" fill="hold"/>
                                        <p:tgtEl>
                                          <p:spTgt spid="20"/>
                                        </p:tgtEl>
                                        <p:attrNameLst>
                                          <p:attrName>ppt_w</p:attrName>
                                        </p:attrNameLst>
                                      </p:cBhvr>
                                      <p:tavLst>
                                        <p:tav tm="0">
                                          <p:val>
                                            <p:fltVal val="0"/>
                                          </p:val>
                                        </p:tav>
                                        <p:tav tm="100000">
                                          <p:val>
                                            <p:strVal val="#ppt_w"/>
                                          </p:val>
                                        </p:tav>
                                      </p:tavLst>
                                    </p:anim>
                                    <p:anim calcmode="lin" valueType="num">
                                      <p:cBhvr>
                                        <p:cTn id="14" dur="1000" fill="hold"/>
                                        <p:tgtEl>
                                          <p:spTgt spid="20"/>
                                        </p:tgtEl>
                                        <p:attrNameLst>
                                          <p:attrName>ppt_h</p:attrName>
                                        </p:attrNameLst>
                                      </p:cBhvr>
                                      <p:tavLst>
                                        <p:tav tm="0">
                                          <p:val>
                                            <p:fltVal val="0"/>
                                          </p:val>
                                        </p:tav>
                                        <p:tav tm="100000">
                                          <p:val>
                                            <p:strVal val="#ppt_h"/>
                                          </p:val>
                                        </p:tav>
                                      </p:tavLst>
                                    </p:anim>
                                    <p:anim calcmode="lin" valueType="num">
                                      <p:cBhvr>
                                        <p:cTn id="15" dur="1000" fill="hold"/>
                                        <p:tgtEl>
                                          <p:spTgt spid="20"/>
                                        </p:tgtEl>
                                        <p:attrNameLst>
                                          <p:attrName>style.rotation</p:attrName>
                                        </p:attrNameLst>
                                      </p:cBhvr>
                                      <p:tavLst>
                                        <p:tav tm="0">
                                          <p:val>
                                            <p:fltVal val="90"/>
                                          </p:val>
                                        </p:tav>
                                        <p:tav tm="100000">
                                          <p:val>
                                            <p:fltVal val="0"/>
                                          </p:val>
                                        </p:tav>
                                      </p:tavLst>
                                    </p:anim>
                                    <p:animEffect transition="in" filter="fade">
                                      <p:cBhvr>
                                        <p:cTn id="16" dur="1000"/>
                                        <p:tgtEl>
                                          <p:spTgt spid="2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90"/>
                                          </p:val>
                                        </p:tav>
                                        <p:tav tm="100000">
                                          <p:val>
                                            <p:fltVal val="0"/>
                                          </p:val>
                                        </p:tav>
                                      </p:tavLst>
                                    </p:anim>
                                    <p:animEffect transition="in" filter="fade">
                                      <p:cBhvr>
                                        <p:cTn id="22" dur="1000"/>
                                        <p:tgtEl>
                                          <p:spTgt spid="2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1000" fill="hold"/>
                                        <p:tgtEl>
                                          <p:spTgt spid="24"/>
                                        </p:tgtEl>
                                        <p:attrNameLst>
                                          <p:attrName>ppt_w</p:attrName>
                                        </p:attrNameLst>
                                      </p:cBhvr>
                                      <p:tavLst>
                                        <p:tav tm="0">
                                          <p:val>
                                            <p:fltVal val="0"/>
                                          </p:val>
                                        </p:tav>
                                        <p:tav tm="100000">
                                          <p:val>
                                            <p:strVal val="#ppt_w"/>
                                          </p:val>
                                        </p:tav>
                                      </p:tavLst>
                                    </p:anim>
                                    <p:anim calcmode="lin" valueType="num">
                                      <p:cBhvr>
                                        <p:cTn id="26" dur="1000" fill="hold"/>
                                        <p:tgtEl>
                                          <p:spTgt spid="24"/>
                                        </p:tgtEl>
                                        <p:attrNameLst>
                                          <p:attrName>ppt_h</p:attrName>
                                        </p:attrNameLst>
                                      </p:cBhvr>
                                      <p:tavLst>
                                        <p:tav tm="0">
                                          <p:val>
                                            <p:fltVal val="0"/>
                                          </p:val>
                                        </p:tav>
                                        <p:tav tm="100000">
                                          <p:val>
                                            <p:strVal val="#ppt_h"/>
                                          </p:val>
                                        </p:tav>
                                      </p:tavLst>
                                    </p:anim>
                                    <p:anim calcmode="lin" valueType="num">
                                      <p:cBhvr>
                                        <p:cTn id="27" dur="1000" fill="hold"/>
                                        <p:tgtEl>
                                          <p:spTgt spid="24"/>
                                        </p:tgtEl>
                                        <p:attrNameLst>
                                          <p:attrName>style.rotation</p:attrName>
                                        </p:attrNameLst>
                                      </p:cBhvr>
                                      <p:tavLst>
                                        <p:tav tm="0">
                                          <p:val>
                                            <p:fltVal val="90"/>
                                          </p:val>
                                        </p:tav>
                                        <p:tav tm="100000">
                                          <p:val>
                                            <p:fltVal val="0"/>
                                          </p:val>
                                        </p:tav>
                                      </p:tavLst>
                                    </p:anim>
                                    <p:animEffect transition="in" filter="fade">
                                      <p:cBhvr>
                                        <p:cTn id="2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2"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sz="half" idx="1"/>
          </p:nvPr>
        </p:nvPicPr>
        <p:blipFill>
          <a:blip r:embed="rId2"/>
          <a:stretch>
            <a:fillRect/>
          </a:stretch>
        </p:blipFill>
        <p:spPr>
          <a:xfrm>
            <a:off x="-1188719" y="0"/>
            <a:ext cx="10018978" cy="6858000"/>
          </a:xfrm>
          <a:prstGeom prst="rect">
            <a:avLst/>
          </a:prstGeom>
        </p:spPr>
      </p:pic>
      <p:pic>
        <p:nvPicPr>
          <p:cNvPr id="7" name="内容占位符 6"/>
          <p:cNvPicPr>
            <a:picLocks noGrp="1" noChangeAspect="1"/>
          </p:cNvPicPr>
          <p:nvPr>
            <p:ph sz="half" idx="2"/>
          </p:nvPr>
        </p:nvPicPr>
        <p:blipFill>
          <a:blip r:embed="rId3"/>
          <a:stretch>
            <a:fillRect/>
          </a:stretch>
        </p:blipFill>
        <p:spPr>
          <a:xfrm>
            <a:off x="7397496" y="0"/>
            <a:ext cx="10545952" cy="69913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a:extLst>
              <a:ext uri="{FF2B5EF4-FFF2-40B4-BE49-F238E27FC236}">
                <a16:creationId xmlns:a16="http://schemas.microsoft.com/office/drawing/2014/main" id="{A7F90C1F-352B-4A9B-ABCA-FA2E6F112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p:txBody>
          <a:bodyPr>
            <a:normAutofit/>
          </a:bodyPr>
          <a:lstStyle/>
          <a:p>
            <a:r>
              <a:rPr lang="zh-CN" altLang="en-US" sz="6600" dirty="0">
                <a:latin typeface="方正粗黑宋简体" panose="02000000000000000000" pitchFamily="2" charset="-122"/>
                <a:ea typeface="方正粗黑宋简体" panose="02000000000000000000" pitchFamily="2" charset="-122"/>
              </a:rPr>
              <a:t>后台</a:t>
            </a:r>
          </a:p>
        </p:txBody>
      </p:sp>
      <p:sp>
        <p:nvSpPr>
          <p:cNvPr id="3" name="内容占位符 2"/>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后台，也称为“服务器端开发”，也就是在系统“后面”所发生的事情。同样，在后端服务器和浏览器 或 应用程序之间存储网站、应用数据和中间媒介的服务器都属于后端。简单来说，在应用程序或网站的屏幕上看不到的所有数据流都是后台负责。</a:t>
            </a:r>
          </a:p>
          <a:p>
            <a:r>
              <a:rPr dirty="0">
                <a:latin typeface="微软雅黑" panose="020B0503020204020204" pitchFamily="34" charset="-122"/>
                <a:ea typeface="微软雅黑" panose="020B0503020204020204" pitchFamily="34" charset="-122"/>
              </a:rPr>
              <a:t>后端开发通常需要根据业务场景进行不同语言的选择，另外后端开发的重点在于算法设计、数据结构、性能优化等方面，在具体的功能实现部分可以采用Java、Python或者PHP等编程语言来实现。</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a:extLst>
              <a:ext uri="{FF2B5EF4-FFF2-40B4-BE49-F238E27FC236}">
                <a16:creationId xmlns:a16="http://schemas.microsoft.com/office/drawing/2014/main" id="{2C9C8390-369C-4C38-9580-77687F323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文本框 1"/>
          <p:cNvSpPr txBox="1"/>
          <p:nvPr/>
        </p:nvSpPr>
        <p:spPr>
          <a:xfrm>
            <a:off x="393700" y="534670"/>
            <a:ext cx="2540000" cy="706755"/>
          </a:xfrm>
          <a:prstGeom prst="rect">
            <a:avLst/>
          </a:prstGeom>
          <a:noFill/>
        </p:spPr>
        <p:txBody>
          <a:bodyPr wrap="square" rtlCol="0" anchor="t">
            <a:spAutoFit/>
          </a:bodyPr>
          <a:lstStyle/>
          <a:p>
            <a:r>
              <a:rPr lang="zh-CN" altLang="en-US" sz="4000" b="1"/>
              <a:t>举例</a:t>
            </a:r>
          </a:p>
        </p:txBody>
      </p:sp>
      <p:sp>
        <p:nvSpPr>
          <p:cNvPr id="3" name="文本框 2"/>
          <p:cNvSpPr txBox="1"/>
          <p:nvPr/>
        </p:nvSpPr>
        <p:spPr>
          <a:xfrm>
            <a:off x="393700" y="1657985"/>
            <a:ext cx="6697980" cy="4401205"/>
          </a:xfrm>
          <a:prstGeom prst="rect">
            <a:avLst/>
          </a:prstGeom>
          <a:noFill/>
        </p:spPr>
        <p:txBody>
          <a:bodyPr wrap="square" rtlCol="0" anchor="t">
            <a:spAutoFit/>
          </a:bodyPr>
          <a:lstStyle/>
          <a:p>
            <a:r>
              <a:rPr lang="en-US" altLang="zh-CN" sz="2400" dirty="0"/>
              <a:t>       </a:t>
            </a:r>
            <a:r>
              <a:rPr lang="zh-CN" altLang="en-US" sz="2800" b="1" dirty="0"/>
              <a:t>比如有一个登陆页面，用户在前端页面上输入了账号密码，然后用鼠标点击了登陆按钮，这时候前端会将账号密码通过请求接口发送给后端做处理，后端收到数据会先检查此账号是否存在，如果不存在，则返回给前端一条类似于这样的信息：“你输入的账号不存在，请重新输入”来显示，用户再次重新输入账号，此时后端查询账户存在，密码也正确，则后端返回登陆成功的信息给前端。</a:t>
            </a:r>
          </a:p>
        </p:txBody>
      </p:sp>
      <p:pic>
        <p:nvPicPr>
          <p:cNvPr id="7" name="图片 6"/>
          <p:cNvPicPr>
            <a:picLocks noChangeAspect="1"/>
          </p:cNvPicPr>
          <p:nvPr>
            <p:custDataLst>
              <p:tags r:id="rId1"/>
            </p:custDataLst>
          </p:nvPr>
        </p:nvPicPr>
        <p:blipFill>
          <a:blip r:embed="rId4"/>
          <a:stretch>
            <a:fillRect/>
          </a:stretch>
        </p:blipFill>
        <p:spPr>
          <a:xfrm>
            <a:off x="7039610" y="1657985"/>
            <a:ext cx="4977765" cy="30460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前端和后端开发人员的角色和职责是什么？</a:t>
            </a:r>
          </a:p>
        </p:txBody>
      </p:sp>
      <p:graphicFrame>
        <p:nvGraphicFramePr>
          <p:cNvPr id="3" name="表格 2"/>
          <p:cNvGraphicFramePr/>
          <p:nvPr>
            <p:custDataLst>
              <p:tags r:id="rId1"/>
            </p:custDataLst>
          </p:nvPr>
        </p:nvGraphicFramePr>
        <p:xfrm>
          <a:off x="844550" y="1762760"/>
          <a:ext cx="10703560" cy="4683760"/>
        </p:xfrm>
        <a:graphic>
          <a:graphicData uri="http://schemas.openxmlformats.org/drawingml/2006/table">
            <a:tbl>
              <a:tblPr firstRow="1" bandRow="1">
                <a:tableStyleId>{5C22544A-7EE6-4342-B048-85BDC9FD1C3A}</a:tableStyleId>
              </a:tblPr>
              <a:tblGrid>
                <a:gridCol w="5351780">
                  <a:extLst>
                    <a:ext uri="{9D8B030D-6E8A-4147-A177-3AD203B41FA5}">
                      <a16:colId xmlns:a16="http://schemas.microsoft.com/office/drawing/2014/main" val="20000"/>
                    </a:ext>
                  </a:extLst>
                </a:gridCol>
                <a:gridCol w="5351780">
                  <a:extLst>
                    <a:ext uri="{9D8B030D-6E8A-4147-A177-3AD203B41FA5}">
                      <a16:colId xmlns:a16="http://schemas.microsoft.com/office/drawing/2014/main" val="20001"/>
                    </a:ext>
                  </a:extLst>
                </a:gridCol>
              </a:tblGrid>
              <a:tr h="511810">
                <a:tc>
                  <a:txBody>
                    <a:bodyPr/>
                    <a:lstStyle/>
                    <a:p>
                      <a:pPr>
                        <a:buNone/>
                      </a:pPr>
                      <a:r>
                        <a:rPr lang="en-US" altLang="zh-CN"/>
                        <a:t>               </a:t>
                      </a:r>
                      <a:r>
                        <a:rPr lang="zh-CN" altLang="en-US"/>
                        <a:t>前端开发人员的角色和职责</a:t>
                      </a:r>
                    </a:p>
                  </a:txBody>
                  <a:tcPr/>
                </a:tc>
                <a:tc>
                  <a:txBody>
                    <a:bodyPr/>
                    <a:lstStyle/>
                    <a:p>
                      <a:pPr>
                        <a:buNone/>
                      </a:pPr>
                      <a:r>
                        <a:rPr lang="en-US" altLang="zh-CN"/>
                        <a:t>              后端开发人员的角色和职责</a:t>
                      </a:r>
                    </a:p>
                  </a:txBody>
                  <a:tcPr/>
                </a:tc>
                <a:extLst>
                  <a:ext uri="{0D108BD9-81ED-4DB2-BD59-A6C34878D82A}">
                    <a16:rowId xmlns:a16="http://schemas.microsoft.com/office/drawing/2014/main" val="10000"/>
                  </a:ext>
                </a:extLst>
              </a:tr>
              <a:tr h="659130">
                <a:tc>
                  <a:txBody>
                    <a:bodyPr/>
                    <a:lstStyle/>
                    <a:p>
                      <a:pPr>
                        <a:buNone/>
                      </a:pPr>
                      <a:r>
                        <a:rPr lang="zh-CN" altLang="en-US"/>
                        <a:t>确保在各种浏览器中网站的可见性保持不变</a:t>
                      </a:r>
                    </a:p>
                  </a:txBody>
                  <a:tcPr/>
                </a:tc>
                <a:tc>
                  <a:txBody>
                    <a:bodyPr/>
                    <a:lstStyle/>
                    <a:p>
                      <a:pPr>
                        <a:buNone/>
                      </a:pPr>
                      <a:r>
                        <a:rPr lang="zh-CN" altLang="en-US"/>
                        <a:t>通过网站或应用了解客户的目标，并提供有效的开发解决方案</a:t>
                      </a:r>
                    </a:p>
                  </a:txBody>
                  <a:tcPr/>
                </a:tc>
                <a:extLst>
                  <a:ext uri="{0D108BD9-81ED-4DB2-BD59-A6C34878D82A}">
                    <a16:rowId xmlns:a16="http://schemas.microsoft.com/office/drawing/2014/main" val="10001"/>
                  </a:ext>
                </a:extLst>
              </a:tr>
              <a:tr h="659130">
                <a:tc>
                  <a:txBody>
                    <a:bodyPr/>
                    <a:lstStyle/>
                    <a:p>
                      <a:pPr>
                        <a:buNone/>
                      </a:pPr>
                      <a:r>
                        <a:rPr lang="zh-CN" altLang="en-US" dirty="0"/>
                        <a:t>构建一个视觉上吸引人的网站或应用程序，并诱使用户进行交互</a:t>
                      </a:r>
                    </a:p>
                  </a:txBody>
                  <a:tcPr/>
                </a:tc>
                <a:tc>
                  <a:txBody>
                    <a:bodyPr/>
                    <a:lstStyle/>
                    <a:p>
                      <a:pPr>
                        <a:buNone/>
                      </a:pPr>
                      <a:r>
                        <a:rPr lang="zh-CN" altLang="en-US" dirty="0"/>
                        <a:t>安全地存储数据并确保在请求时向该用户显示数据</a:t>
                      </a:r>
                    </a:p>
                  </a:txBody>
                  <a:tcPr/>
                </a:tc>
                <a:extLst>
                  <a:ext uri="{0D108BD9-81ED-4DB2-BD59-A6C34878D82A}">
                    <a16:rowId xmlns:a16="http://schemas.microsoft.com/office/drawing/2014/main" val="10002"/>
                  </a:ext>
                </a:extLst>
              </a:tr>
              <a:tr h="658495">
                <a:tc>
                  <a:txBody>
                    <a:bodyPr/>
                    <a:lstStyle/>
                    <a:p>
                      <a:pPr>
                        <a:buNone/>
                      </a:pPr>
                      <a:r>
                        <a:rPr lang="zh-CN" altLang="en-US"/>
                        <a:t>了解跨浏览器测试</a:t>
                      </a:r>
                    </a:p>
                  </a:txBody>
                  <a:tcPr/>
                </a:tc>
                <a:tc>
                  <a:txBody>
                    <a:bodyPr/>
                    <a:lstStyle/>
                    <a:p>
                      <a:pPr>
                        <a:buNone/>
                      </a:pPr>
                      <a:r>
                        <a:rPr lang="zh-CN" altLang="en-US"/>
                        <a:t>开发各种功能系统，满足各种需求</a:t>
                      </a:r>
                    </a:p>
                  </a:txBody>
                  <a:tcPr/>
                </a:tc>
                <a:extLst>
                  <a:ext uri="{0D108BD9-81ED-4DB2-BD59-A6C34878D82A}">
                    <a16:rowId xmlns:a16="http://schemas.microsoft.com/office/drawing/2014/main" val="10003"/>
                  </a:ext>
                </a:extLst>
              </a:tr>
              <a:tr h="657860">
                <a:tc>
                  <a:txBody>
                    <a:bodyPr/>
                    <a:lstStyle/>
                    <a:p>
                      <a:pPr>
                        <a:buNone/>
                      </a:pPr>
                      <a:r>
                        <a:rPr lang="zh-CN" altLang="en-US"/>
                        <a:t>熟练使用 HTML5 和 Dreamweaver 等工具</a:t>
                      </a:r>
                    </a:p>
                  </a:txBody>
                  <a:tcPr/>
                </a:tc>
                <a:tc>
                  <a:txBody>
                    <a:bodyPr/>
                    <a:lstStyle/>
                    <a:p>
                      <a:pPr>
                        <a:buNone/>
                      </a:pPr>
                      <a:r>
                        <a:rPr lang="zh-CN" altLang="en-US"/>
                        <a:t>管理和构建（如有必要）跨设备工作的API资源</a:t>
                      </a:r>
                    </a:p>
                  </a:txBody>
                  <a:tcPr/>
                </a:tc>
                <a:extLst>
                  <a:ext uri="{0D108BD9-81ED-4DB2-BD59-A6C34878D82A}">
                    <a16:rowId xmlns:a16="http://schemas.microsoft.com/office/drawing/2014/main" val="10004"/>
                  </a:ext>
                </a:extLst>
              </a:tr>
              <a:tr h="513080">
                <a:tc>
                  <a:txBody>
                    <a:bodyPr/>
                    <a:lstStyle/>
                    <a:p>
                      <a:pPr>
                        <a:buNone/>
                      </a:pPr>
                      <a:r>
                        <a:rPr lang="zh-CN" altLang="en-US"/>
                        <a:t>对SEO的基本理解</a:t>
                      </a:r>
                    </a:p>
                  </a:txBody>
                  <a:tcPr/>
                </a:tc>
                <a:tc>
                  <a:txBody>
                    <a:bodyPr/>
                    <a:lstStyle/>
                    <a:p>
                      <a:pPr>
                        <a:buNone/>
                      </a:pPr>
                      <a:r>
                        <a:rPr lang="zh-CN" altLang="en-US"/>
                        <a:t>构建系统架构，进行数据科学分析</a:t>
                      </a:r>
                    </a:p>
                  </a:txBody>
                  <a:tcPr/>
                </a:tc>
                <a:extLst>
                  <a:ext uri="{0D108BD9-81ED-4DB2-BD59-A6C34878D82A}">
                    <a16:rowId xmlns:a16="http://schemas.microsoft.com/office/drawing/2014/main" val="10005"/>
                  </a:ext>
                </a:extLst>
              </a:tr>
              <a:tr h="512445">
                <a:tc>
                  <a:txBody>
                    <a:bodyPr/>
                    <a:lstStyle/>
                    <a:p>
                      <a:pPr>
                        <a:buNone/>
                      </a:pPr>
                      <a:r>
                        <a:rPr lang="zh-CN" altLang="en-US"/>
                        <a:t>设计易于使用</a:t>
                      </a:r>
                    </a:p>
                  </a:txBody>
                  <a:tcPr/>
                </a:tc>
                <a:tc>
                  <a:txBody>
                    <a:bodyPr/>
                    <a:lstStyle/>
                    <a:p>
                      <a:pPr>
                        <a:buNone/>
                      </a:pPr>
                      <a:r>
                        <a:rPr lang="zh-CN" altLang="en-US"/>
                        <a:t>组织在多个设备上高效运行的系统逻辑</a:t>
                      </a:r>
                    </a:p>
                  </a:txBody>
                  <a:tcPr/>
                </a:tc>
                <a:extLst>
                  <a:ext uri="{0D108BD9-81ED-4DB2-BD59-A6C34878D82A}">
                    <a16:rowId xmlns:a16="http://schemas.microsoft.com/office/drawing/2014/main" val="10006"/>
                  </a:ext>
                </a:extLst>
              </a:tr>
              <a:tr h="511810">
                <a:tc>
                  <a:txBody>
                    <a:bodyPr/>
                    <a:lstStyle/>
                    <a:p>
                      <a:pPr>
                        <a:buNone/>
                      </a:pPr>
                      <a:r>
                        <a:rPr lang="zh-CN" altLang="en-US"/>
                        <a:t>善于与客户互动并实施反馈</a:t>
                      </a:r>
                    </a:p>
                  </a:txBody>
                  <a:tcPr/>
                </a:tc>
                <a:tc>
                  <a:txBody>
                    <a:bodyPr/>
                    <a:lstStyle/>
                    <a:p>
                      <a:pPr>
                        <a:buNone/>
                      </a:pPr>
                      <a:r>
                        <a:rPr lang="zh-CN" altLang="en-US" dirty="0"/>
                        <a:t>解决系统相关问题和实现算法的技巧</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电脑键盘和鼠标&#10;&#10;描述已自动生成">
            <a:extLst>
              <a:ext uri="{FF2B5EF4-FFF2-40B4-BE49-F238E27FC236}">
                <a16:creationId xmlns:a16="http://schemas.microsoft.com/office/drawing/2014/main" id="{B673ECF7-3A37-4290-AE32-0C9AC0969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9ED874CB-370C-4F74-920E-B90C931307C0}"/>
              </a:ext>
            </a:extLst>
          </p:cNvPr>
          <p:cNvSpPr>
            <a:spLocks noGrp="1"/>
          </p:cNvSpPr>
          <p:nvPr>
            <p:ph type="title"/>
          </p:nvPr>
        </p:nvSpPr>
        <p:spPr>
          <a:xfrm>
            <a:off x="5354781" y="245687"/>
            <a:ext cx="1482437" cy="955040"/>
          </a:xfrm>
        </p:spPr>
        <p:txBody>
          <a:bodyPr/>
          <a:lstStyle/>
          <a:p>
            <a:r>
              <a:rPr lang="en-US" altLang="zh-CN" b="1" dirty="0">
                <a:latin typeface="Century Gothic" panose="020B0502020202020204" pitchFamily="34" charset="0"/>
              </a:rPr>
              <a:t>C++</a:t>
            </a:r>
            <a:endParaRPr lang="zh-CN" altLang="en-US" b="1" dirty="0">
              <a:latin typeface="Century Gothic" panose="020B0502020202020204" pitchFamily="34" charset="0"/>
            </a:endParaRPr>
          </a:p>
        </p:txBody>
      </p:sp>
      <p:sp>
        <p:nvSpPr>
          <p:cNvPr id="6" name="文本框 5">
            <a:extLst>
              <a:ext uri="{FF2B5EF4-FFF2-40B4-BE49-F238E27FC236}">
                <a16:creationId xmlns:a16="http://schemas.microsoft.com/office/drawing/2014/main" id="{13174E0E-F4C2-4848-9BDA-3351C4D41D49}"/>
              </a:ext>
            </a:extLst>
          </p:cNvPr>
          <p:cNvSpPr txBox="1"/>
          <p:nvPr/>
        </p:nvSpPr>
        <p:spPr>
          <a:xfrm>
            <a:off x="2235199" y="1400536"/>
            <a:ext cx="7721600" cy="3323987"/>
          </a:xfrm>
          <a:prstGeom prst="rect">
            <a:avLst/>
          </a:prstGeom>
          <a:noFill/>
        </p:spPr>
        <p:txBody>
          <a:bodyPr wrap="square" rtlCol="0">
            <a:spAutoFit/>
          </a:bodyPr>
          <a:lstStyle/>
          <a:p>
            <a:r>
              <a:rPr lang="en-US" altLang="zh-CN" sz="2400" dirty="0">
                <a:solidFill>
                  <a:srgbClr val="C00000"/>
                </a:solidFill>
                <a:latin typeface="+mn-ea"/>
              </a:rPr>
              <a:t>C++</a:t>
            </a:r>
            <a:r>
              <a:rPr lang="zh-CN" altLang="en-US" sz="2400" dirty="0">
                <a:solidFill>
                  <a:srgbClr val="C00000"/>
                </a:solidFill>
                <a:latin typeface="+mn-ea"/>
              </a:rPr>
              <a:t>是</a:t>
            </a:r>
            <a:r>
              <a:rPr lang="en-US" altLang="zh-CN" sz="2400" dirty="0">
                <a:solidFill>
                  <a:srgbClr val="C00000"/>
                </a:solidFill>
                <a:latin typeface="+mn-ea"/>
              </a:rPr>
              <a:t>C</a:t>
            </a:r>
            <a:r>
              <a:rPr lang="zh-CN" altLang="en-US" sz="2400" dirty="0">
                <a:solidFill>
                  <a:srgbClr val="C00000"/>
                </a:solidFill>
                <a:latin typeface="+mn-ea"/>
              </a:rPr>
              <a:t>语言的继承</a:t>
            </a:r>
            <a:r>
              <a:rPr lang="zh-CN" altLang="en-US" sz="2400" dirty="0">
                <a:latin typeface="+mn-ea"/>
              </a:rPr>
              <a:t>，它既可以进行</a:t>
            </a:r>
            <a:r>
              <a:rPr lang="en-US" altLang="zh-CN" sz="2400" dirty="0">
                <a:latin typeface="+mn-ea"/>
              </a:rPr>
              <a:t>C</a:t>
            </a:r>
            <a:r>
              <a:rPr lang="zh-CN" altLang="en-US" sz="2400" dirty="0">
                <a:latin typeface="+mn-ea"/>
              </a:rPr>
              <a:t>语言的过程化程序设计，又可以进行以抽象数据类型为特点的基于对象的程序设计。</a:t>
            </a:r>
            <a:r>
              <a:rPr lang="en-US" altLang="zh-CN" sz="2400" dirty="0">
                <a:latin typeface="+mn-ea"/>
              </a:rPr>
              <a:t>C++</a:t>
            </a:r>
            <a:r>
              <a:rPr lang="zh-CN" altLang="en-US" sz="2400" dirty="0">
                <a:latin typeface="+mn-ea"/>
              </a:rPr>
              <a:t>擅长面向对象程序设计的同时，还可以进行基于过程的程序设计，因而</a:t>
            </a:r>
            <a:r>
              <a:rPr lang="en-US" altLang="zh-CN" sz="2400" dirty="0">
                <a:latin typeface="+mn-ea"/>
              </a:rPr>
              <a:t>C++</a:t>
            </a:r>
            <a:r>
              <a:rPr lang="zh-CN" altLang="en-US" sz="2400" dirty="0">
                <a:latin typeface="+mn-ea"/>
              </a:rPr>
              <a:t>就适应的问题规模而论，大小由之。</a:t>
            </a:r>
          </a:p>
          <a:p>
            <a:r>
              <a:rPr lang="en-US" altLang="zh-CN" sz="2400" dirty="0">
                <a:latin typeface="+mn-ea"/>
              </a:rPr>
              <a:t>C++</a:t>
            </a:r>
            <a:r>
              <a:rPr lang="zh-CN" altLang="en-US" sz="2400" dirty="0">
                <a:latin typeface="+mn-ea"/>
              </a:rPr>
              <a:t>不仅拥有计算机高效运行的实用性特征，同时还致力于提高大规模程序的编程质量与程序设计语言的问题描述能力。</a:t>
            </a:r>
          </a:p>
          <a:p>
            <a:endParaRPr lang="zh-CN" altLang="en-US" dirty="0"/>
          </a:p>
        </p:txBody>
      </p:sp>
    </p:spTree>
    <p:extLst>
      <p:ext uri="{BB962C8B-B14F-4D97-AF65-F5344CB8AC3E}">
        <p14:creationId xmlns:p14="http://schemas.microsoft.com/office/powerpoint/2010/main" val="25932540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84,&quot;width&quot;:504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d5fc23df-bc94-47ff-abea-584985d19097}"/>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积分</Template>
  <TotalTime>342</TotalTime>
  <Words>1107</Words>
  <Application>Microsoft Office PowerPoint</Application>
  <PresentationFormat>宽屏</PresentationFormat>
  <Paragraphs>104</Paragraphs>
  <Slides>15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Microsoft YaHei UI</vt:lpstr>
      <vt:lpstr>等线</vt:lpstr>
      <vt:lpstr>方正粗黑宋简体</vt:lpstr>
      <vt:lpstr>华文行楷</vt:lpstr>
      <vt:lpstr>华文新魏</vt:lpstr>
      <vt:lpstr>宋体</vt:lpstr>
      <vt:lpstr>微软雅黑</vt:lpstr>
      <vt:lpstr>Calibri</vt:lpstr>
      <vt:lpstr>Calibri Light</vt:lpstr>
      <vt:lpstr>Century Gothic</vt:lpstr>
      <vt:lpstr>Wingdings</vt:lpstr>
      <vt:lpstr>Wingdings 2</vt:lpstr>
      <vt:lpstr>HDOfficeLightV0</vt:lpstr>
      <vt:lpstr>EPI软件实验室</vt:lpstr>
      <vt:lpstr>EPI(Enthusiastic Practice Interest)</vt:lpstr>
      <vt:lpstr>PowerPoint 演示文稿</vt:lpstr>
      <vt:lpstr>前端</vt:lpstr>
      <vt:lpstr>PowerPoint 演示文稿</vt:lpstr>
      <vt:lpstr>后台</vt:lpstr>
      <vt:lpstr>PowerPoint 演示文稿</vt:lpstr>
      <vt:lpstr>前端和后端开发人员的角色和职责是什么？</vt:lpstr>
      <vt:lpstr>C++</vt:lpstr>
      <vt:lpstr>人工智能</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EPI软件实验室</dc:title>
  <dc:creator>hii</dc:creator>
  <cp:lastModifiedBy>吴 宇轩</cp:lastModifiedBy>
  <cp:revision>49</cp:revision>
  <dcterms:created xsi:type="dcterms:W3CDTF">2020-09-18T15:28:00Z</dcterms:created>
  <dcterms:modified xsi:type="dcterms:W3CDTF">2020-10-08T10:48:11Z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